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6" r:id="rId2"/>
    <p:sldId id="257" r:id="rId3"/>
    <p:sldId id="260" r:id="rId4"/>
    <p:sldId id="262" r:id="rId5"/>
    <p:sldId id="275" r:id="rId6"/>
    <p:sldId id="280" r:id="rId7"/>
    <p:sldId id="277" r:id="rId8"/>
    <p:sldId id="279" r:id="rId9"/>
    <p:sldId id="278" r:id="rId10"/>
    <p:sldId id="271" r:id="rId11"/>
    <p:sldId id="281" r:id="rId12"/>
    <p:sldId id="283" r:id="rId13"/>
    <p:sldId id="266" r:id="rId14"/>
    <p:sldId id="274" r:id="rId15"/>
    <p:sldId id="261" r:id="rId16"/>
    <p:sldId id="273" r:id="rId17"/>
    <p:sldId id="285" r:id="rId18"/>
    <p:sldId id="270" r:id="rId19"/>
    <p:sldId id="284" r:id="rId20"/>
    <p:sldId id="282" r:id="rId21"/>
    <p:sldId id="267" r:id="rId22"/>
    <p:sldId id="269"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ing3" initials="B" lastIdx="0" clrIdx="0">
    <p:extLst>
      <p:ext uri="{19B8F6BF-5375-455C-9EA6-DF929625EA0E}">
        <p15:presenceInfo xmlns:p15="http://schemas.microsoft.com/office/powerpoint/2012/main" userId="S-1-5-21-147787781-3859991508-2284581672-11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C08"/>
    <a:srgbClr val="4472C4"/>
    <a:srgbClr val="FF9900"/>
    <a:srgbClr val="0066CC"/>
    <a:srgbClr val="0033CC"/>
    <a:srgbClr val="E6D71A"/>
    <a:srgbClr val="FFFFFF"/>
    <a:srgbClr val="0099FF"/>
    <a:srgbClr val="FFAB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28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939C447-736C-4170-9D9D-2379DEB250A4}" type="datetimeFigureOut">
              <a:rPr lang="en-IN" smtClean="0"/>
              <a:t>19-09-2018</a:t>
            </a:fld>
            <a:endParaRPr lang="en-IN"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262C99A-BEBE-4CE2-B473-7D521DED17F4}" type="slidenum">
              <a:rPr lang="en-IN" smtClean="0"/>
              <a:t>‹#›</a:t>
            </a:fld>
            <a:endParaRPr lang="en-IN" dirty="0"/>
          </a:p>
        </p:txBody>
      </p:sp>
    </p:spTree>
    <p:extLst>
      <p:ext uri="{BB962C8B-B14F-4D97-AF65-F5344CB8AC3E}">
        <p14:creationId xmlns:p14="http://schemas.microsoft.com/office/powerpoint/2010/main" val="419140894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17" name="Straight Connector 16"/>
          <p:cNvCxnSpPr/>
          <p:nvPr userDrawn="1"/>
        </p:nvCxnSpPr>
        <p:spPr>
          <a:xfrm flipV="1">
            <a:off x="2144684" y="6288090"/>
            <a:ext cx="10047316" cy="236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userDrawn="1"/>
        </p:nvSpPr>
        <p:spPr>
          <a:xfrm>
            <a:off x="5335943" y="6432811"/>
            <a:ext cx="3175907" cy="334736"/>
          </a:xfrm>
          <a:prstGeom prst="roundRect">
            <a:avLst/>
          </a:prstGeom>
          <a:solidFill>
            <a:srgbClr val="0070C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WE MAKE TRAVEL</a:t>
            </a:r>
            <a:r>
              <a:rPr lang="en-IN" baseline="0" dirty="0" smtClean="0"/>
              <a:t> A PLEASURE</a:t>
            </a:r>
            <a:endParaRPr lang="en-IN"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375" y="1506937"/>
            <a:ext cx="1285045" cy="1175658"/>
          </a:xfrm>
          <a:prstGeom prst="rect">
            <a:avLst/>
          </a:prstGeom>
        </p:spPr>
      </p:pic>
      <p:sp>
        <p:nvSpPr>
          <p:cNvPr id="10" name="TextBox 9"/>
          <p:cNvSpPr txBox="1"/>
          <p:nvPr userDrawn="1"/>
        </p:nvSpPr>
        <p:spPr>
          <a:xfrm>
            <a:off x="2144684" y="2816296"/>
            <a:ext cx="9860268" cy="80021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4600" dirty="0" smtClean="0">
                <a:solidFill>
                  <a:schemeClr val="bg1"/>
                </a:solidFill>
                <a:latin typeface="Arial Black" panose="020B0A04020102020204" pitchFamily="34" charset="0"/>
              </a:rPr>
              <a:t>SRI SATHYA SAI TOURISTS ®</a:t>
            </a:r>
          </a:p>
        </p:txBody>
      </p:sp>
    </p:spTree>
    <p:extLst>
      <p:ext uri="{BB962C8B-B14F-4D97-AF65-F5344CB8AC3E}">
        <p14:creationId xmlns:p14="http://schemas.microsoft.com/office/powerpoint/2010/main" val="34788456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677EA35-BC91-41BE-A80E-427B8CE12D5A}" type="datetimeFigureOut">
              <a:rPr lang="en-IN" smtClean="0"/>
              <a:t>19-09-2018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6706DD2-C228-4370-9DB7-A4858CB15648}" type="slidenum">
              <a:rPr lang="en-IN" smtClean="0"/>
              <a:t>‹#›</a:t>
            </a:fld>
            <a:endParaRPr lang="en-IN" dirty="0"/>
          </a:p>
        </p:txBody>
      </p:sp>
    </p:spTree>
    <p:extLst>
      <p:ext uri="{BB962C8B-B14F-4D97-AF65-F5344CB8AC3E}">
        <p14:creationId xmlns:p14="http://schemas.microsoft.com/office/powerpoint/2010/main" val="9698682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677EA35-BC91-41BE-A80E-427B8CE12D5A}" type="datetimeFigureOut">
              <a:rPr lang="en-IN" smtClean="0"/>
              <a:t>19-09-2018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6706DD2-C228-4370-9DB7-A4858CB15648}" type="slidenum">
              <a:rPr lang="en-IN" smtClean="0"/>
              <a:t>‹#›</a:t>
            </a:fld>
            <a:endParaRPr lang="en-IN" dirty="0"/>
          </a:p>
        </p:txBody>
      </p:sp>
    </p:spTree>
    <p:extLst>
      <p:ext uri="{BB962C8B-B14F-4D97-AF65-F5344CB8AC3E}">
        <p14:creationId xmlns:p14="http://schemas.microsoft.com/office/powerpoint/2010/main" val="30311774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13" name="Rectangle 12"/>
          <p:cNvSpPr/>
          <p:nvPr userDrawn="1"/>
        </p:nvSpPr>
        <p:spPr>
          <a:xfrm>
            <a:off x="8750226" y="6396491"/>
            <a:ext cx="3060774" cy="369332"/>
          </a:xfrm>
          <a:prstGeom prst="rect">
            <a:avLst/>
          </a:prstGeom>
        </p:spPr>
        <p:txBody>
          <a:bodyPr wrap="none">
            <a:spAutoFit/>
          </a:bodyPr>
          <a:lstStyle/>
          <a:p>
            <a:pPr algn="ctr"/>
            <a:r>
              <a:rPr lang="en-IN" dirty="0" smtClean="0">
                <a:solidFill>
                  <a:schemeClr val="bg1"/>
                </a:solidFill>
              </a:rPr>
              <a:t>WE MAKE TRAVEL</a:t>
            </a:r>
            <a:r>
              <a:rPr lang="en-IN" baseline="0" dirty="0" smtClean="0">
                <a:solidFill>
                  <a:schemeClr val="bg1"/>
                </a:solidFill>
              </a:rPr>
              <a:t> A PLEASURE</a:t>
            </a:r>
            <a:endParaRPr lang="en-IN" dirty="0">
              <a:solidFill>
                <a:schemeClr val="bg1"/>
              </a:solidFill>
            </a:endParaRPr>
          </a:p>
        </p:txBody>
      </p:sp>
      <p:sp>
        <p:nvSpPr>
          <p:cNvPr id="7" name="Rectangle 6"/>
          <p:cNvSpPr/>
          <p:nvPr userDrawn="1"/>
        </p:nvSpPr>
        <p:spPr>
          <a:xfrm>
            <a:off x="0" y="929935"/>
            <a:ext cx="12192000" cy="9797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9" y="214746"/>
            <a:ext cx="534548" cy="533100"/>
          </a:xfrm>
          <a:prstGeom prst="rect">
            <a:avLst/>
          </a:prstGeom>
        </p:spPr>
      </p:pic>
      <p:sp>
        <p:nvSpPr>
          <p:cNvPr id="11" name="Rounded Rectangle 10"/>
          <p:cNvSpPr/>
          <p:nvPr userDrawn="1"/>
        </p:nvSpPr>
        <p:spPr>
          <a:xfrm>
            <a:off x="4508047" y="6432811"/>
            <a:ext cx="3175907" cy="334736"/>
          </a:xfrm>
          <a:prstGeom prst="roundRect">
            <a:avLst/>
          </a:prstGeom>
          <a:solidFill>
            <a:srgbClr val="0070C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WE MAKE TRAVEL</a:t>
            </a:r>
            <a:r>
              <a:rPr lang="en-IN" baseline="0" dirty="0" smtClean="0"/>
              <a:t> A PLEASURE</a:t>
            </a:r>
            <a:endParaRPr lang="en-IN" dirty="0"/>
          </a:p>
        </p:txBody>
      </p:sp>
    </p:spTree>
    <p:extLst>
      <p:ext uri="{BB962C8B-B14F-4D97-AF65-F5344CB8AC3E}">
        <p14:creationId xmlns:p14="http://schemas.microsoft.com/office/powerpoint/2010/main" val="136237684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13" name="Rectangle 12"/>
          <p:cNvSpPr/>
          <p:nvPr userDrawn="1"/>
        </p:nvSpPr>
        <p:spPr>
          <a:xfrm>
            <a:off x="8750226" y="6396491"/>
            <a:ext cx="3060774" cy="369332"/>
          </a:xfrm>
          <a:prstGeom prst="rect">
            <a:avLst/>
          </a:prstGeom>
        </p:spPr>
        <p:txBody>
          <a:bodyPr wrap="none">
            <a:spAutoFit/>
          </a:bodyPr>
          <a:lstStyle/>
          <a:p>
            <a:pPr algn="ctr"/>
            <a:r>
              <a:rPr lang="en-IN" dirty="0" smtClean="0">
                <a:solidFill>
                  <a:schemeClr val="bg1"/>
                </a:solidFill>
              </a:rPr>
              <a:t>WE MAKE TRAVEL</a:t>
            </a:r>
            <a:r>
              <a:rPr lang="en-IN" baseline="0" dirty="0" smtClean="0">
                <a:solidFill>
                  <a:schemeClr val="bg1"/>
                </a:solidFill>
              </a:rPr>
              <a:t> A PLEASURE</a:t>
            </a:r>
            <a:endParaRPr lang="en-IN" dirty="0">
              <a:solidFill>
                <a:schemeClr val="bg1"/>
              </a:solidFill>
            </a:endParaRPr>
          </a:p>
        </p:txBody>
      </p:sp>
      <p:sp>
        <p:nvSpPr>
          <p:cNvPr id="7" name="Rectangle 6"/>
          <p:cNvSpPr/>
          <p:nvPr userDrawn="1"/>
        </p:nvSpPr>
        <p:spPr>
          <a:xfrm>
            <a:off x="0" y="929935"/>
            <a:ext cx="12192000" cy="9797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9" y="214746"/>
            <a:ext cx="534548" cy="533100"/>
          </a:xfrm>
          <a:prstGeom prst="rect">
            <a:avLst/>
          </a:prstGeom>
        </p:spPr>
      </p:pic>
      <p:sp>
        <p:nvSpPr>
          <p:cNvPr id="11" name="Rounded Rectangle 10"/>
          <p:cNvSpPr/>
          <p:nvPr userDrawn="1"/>
        </p:nvSpPr>
        <p:spPr>
          <a:xfrm>
            <a:off x="4508047" y="6432811"/>
            <a:ext cx="3175907" cy="334736"/>
          </a:xfrm>
          <a:prstGeom prst="roundRect">
            <a:avLst/>
          </a:prstGeom>
          <a:solidFill>
            <a:srgbClr val="0070C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WE MAKE TRAVEL</a:t>
            </a:r>
            <a:r>
              <a:rPr lang="en-IN" baseline="0" dirty="0" smtClean="0"/>
              <a:t> A PLEASURE</a:t>
            </a:r>
            <a:endParaRPr lang="en-IN" dirty="0"/>
          </a:p>
        </p:txBody>
      </p:sp>
    </p:spTree>
    <p:extLst>
      <p:ext uri="{BB962C8B-B14F-4D97-AF65-F5344CB8AC3E}">
        <p14:creationId xmlns:p14="http://schemas.microsoft.com/office/powerpoint/2010/main" val="12124260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p:cNvSpPr/>
          <p:nvPr userDrawn="1"/>
        </p:nvSpPr>
        <p:spPr>
          <a:xfrm>
            <a:off x="8750226" y="6396491"/>
            <a:ext cx="3060774" cy="369332"/>
          </a:xfrm>
          <a:prstGeom prst="rect">
            <a:avLst/>
          </a:prstGeom>
        </p:spPr>
        <p:txBody>
          <a:bodyPr wrap="none">
            <a:spAutoFit/>
          </a:bodyPr>
          <a:lstStyle/>
          <a:p>
            <a:pPr algn="ctr"/>
            <a:r>
              <a:rPr lang="en-IN" dirty="0" smtClean="0">
                <a:solidFill>
                  <a:schemeClr val="bg1"/>
                </a:solidFill>
              </a:rPr>
              <a:t>WE MAKE TRAVEL</a:t>
            </a:r>
            <a:r>
              <a:rPr lang="en-IN" baseline="0" dirty="0" smtClean="0">
                <a:solidFill>
                  <a:schemeClr val="bg1"/>
                </a:solidFill>
              </a:rPr>
              <a:t> A PLEASURE</a:t>
            </a:r>
            <a:endParaRPr lang="en-IN" dirty="0">
              <a:solidFill>
                <a:schemeClr val="bg1"/>
              </a:solidFill>
            </a:endParaRPr>
          </a:p>
        </p:txBody>
      </p:sp>
      <p:sp>
        <p:nvSpPr>
          <p:cNvPr id="7" name="Rectangle 6"/>
          <p:cNvSpPr/>
          <p:nvPr userDrawn="1"/>
        </p:nvSpPr>
        <p:spPr>
          <a:xfrm>
            <a:off x="0" y="929935"/>
            <a:ext cx="12192000" cy="97971"/>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59" y="214746"/>
            <a:ext cx="534548" cy="533100"/>
          </a:xfrm>
          <a:prstGeom prst="rect">
            <a:avLst/>
          </a:prstGeom>
        </p:spPr>
      </p:pic>
      <p:sp>
        <p:nvSpPr>
          <p:cNvPr id="11" name="Rounded Rectangle 10"/>
          <p:cNvSpPr/>
          <p:nvPr userDrawn="1"/>
        </p:nvSpPr>
        <p:spPr>
          <a:xfrm>
            <a:off x="4508047" y="6432811"/>
            <a:ext cx="3175907" cy="334736"/>
          </a:xfrm>
          <a:prstGeom prst="roundRect">
            <a:avLst/>
          </a:prstGeom>
          <a:solidFill>
            <a:srgbClr val="0070C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WE MAKE TRAVEL</a:t>
            </a:r>
            <a:r>
              <a:rPr lang="en-IN" baseline="0" dirty="0" smtClean="0"/>
              <a:t> A PLEASURE</a:t>
            </a:r>
            <a:endParaRPr lang="en-IN" dirty="0"/>
          </a:p>
        </p:txBody>
      </p:sp>
    </p:spTree>
    <p:extLst>
      <p:ext uri="{BB962C8B-B14F-4D97-AF65-F5344CB8AC3E}">
        <p14:creationId xmlns:p14="http://schemas.microsoft.com/office/powerpoint/2010/main" val="14983099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77EA35-BC91-41BE-A80E-427B8CE12D5A}" type="datetimeFigureOut">
              <a:rPr lang="en-IN" smtClean="0"/>
              <a:t>19-09-2018</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6706DD2-C228-4370-9DB7-A4858CB15648}" type="slidenum">
              <a:rPr lang="en-IN" smtClean="0"/>
              <a:t>‹#›</a:t>
            </a:fld>
            <a:endParaRPr lang="en-IN" dirty="0"/>
          </a:p>
        </p:txBody>
      </p:sp>
    </p:spTree>
    <p:extLst>
      <p:ext uri="{BB962C8B-B14F-4D97-AF65-F5344CB8AC3E}">
        <p14:creationId xmlns:p14="http://schemas.microsoft.com/office/powerpoint/2010/main" val="26351202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677EA35-BC91-41BE-A80E-427B8CE12D5A}" type="datetimeFigureOut">
              <a:rPr lang="en-IN" smtClean="0"/>
              <a:t>19-09-2018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06706DD2-C228-4370-9DB7-A4858CB15648}" type="slidenum">
              <a:rPr lang="en-IN" smtClean="0"/>
              <a:t>‹#›</a:t>
            </a:fld>
            <a:endParaRPr lang="en-IN" dirty="0"/>
          </a:p>
        </p:txBody>
      </p:sp>
    </p:spTree>
    <p:extLst>
      <p:ext uri="{BB962C8B-B14F-4D97-AF65-F5344CB8AC3E}">
        <p14:creationId xmlns:p14="http://schemas.microsoft.com/office/powerpoint/2010/main" val="38355063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677EA35-BC91-41BE-A80E-427B8CE12D5A}" type="datetimeFigureOut">
              <a:rPr lang="en-IN" smtClean="0"/>
              <a:t>19-09-2018</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06706DD2-C228-4370-9DB7-A4858CB15648}" type="slidenum">
              <a:rPr lang="en-IN" smtClean="0"/>
              <a:t>‹#›</a:t>
            </a:fld>
            <a:endParaRPr lang="en-IN" dirty="0"/>
          </a:p>
        </p:txBody>
      </p:sp>
    </p:spTree>
    <p:extLst>
      <p:ext uri="{BB962C8B-B14F-4D97-AF65-F5344CB8AC3E}">
        <p14:creationId xmlns:p14="http://schemas.microsoft.com/office/powerpoint/2010/main" val="20510365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677EA35-BC91-41BE-A80E-427B8CE12D5A}" type="datetimeFigureOut">
              <a:rPr lang="en-IN" smtClean="0"/>
              <a:t>19-09-2018</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06706DD2-C228-4370-9DB7-A4858CB15648}" type="slidenum">
              <a:rPr lang="en-IN" smtClean="0"/>
              <a:t>‹#›</a:t>
            </a:fld>
            <a:endParaRPr lang="en-IN" dirty="0"/>
          </a:p>
        </p:txBody>
      </p:sp>
    </p:spTree>
    <p:extLst>
      <p:ext uri="{BB962C8B-B14F-4D97-AF65-F5344CB8AC3E}">
        <p14:creationId xmlns:p14="http://schemas.microsoft.com/office/powerpoint/2010/main" val="21832021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7EA35-BC91-41BE-A80E-427B8CE12D5A}" type="datetimeFigureOut">
              <a:rPr lang="en-IN" smtClean="0"/>
              <a:t>19-09-2018</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06706DD2-C228-4370-9DB7-A4858CB15648}" type="slidenum">
              <a:rPr lang="en-IN" smtClean="0"/>
              <a:t>‹#›</a:t>
            </a:fld>
            <a:endParaRPr lang="en-IN" dirty="0"/>
          </a:p>
        </p:txBody>
      </p:sp>
    </p:spTree>
    <p:extLst>
      <p:ext uri="{BB962C8B-B14F-4D97-AF65-F5344CB8AC3E}">
        <p14:creationId xmlns:p14="http://schemas.microsoft.com/office/powerpoint/2010/main" val="13100393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7EA35-BC91-41BE-A80E-427B8CE12D5A}" type="datetimeFigureOut">
              <a:rPr lang="en-IN" smtClean="0"/>
              <a:t>19-09-2018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06706DD2-C228-4370-9DB7-A4858CB15648}" type="slidenum">
              <a:rPr lang="en-IN" smtClean="0"/>
              <a:t>‹#›</a:t>
            </a:fld>
            <a:endParaRPr lang="en-IN" dirty="0"/>
          </a:p>
        </p:txBody>
      </p:sp>
    </p:spTree>
    <p:extLst>
      <p:ext uri="{BB962C8B-B14F-4D97-AF65-F5344CB8AC3E}">
        <p14:creationId xmlns:p14="http://schemas.microsoft.com/office/powerpoint/2010/main" val="11346281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77EA35-BC91-41BE-A80E-427B8CE12D5A}" type="datetimeFigureOut">
              <a:rPr lang="en-IN" smtClean="0"/>
              <a:t>19-09-2018</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06706DD2-C228-4370-9DB7-A4858CB15648}" type="slidenum">
              <a:rPr lang="en-IN" smtClean="0"/>
              <a:t>‹#›</a:t>
            </a:fld>
            <a:endParaRPr lang="en-IN" dirty="0"/>
          </a:p>
        </p:txBody>
      </p:sp>
    </p:spTree>
    <p:extLst>
      <p:ext uri="{BB962C8B-B14F-4D97-AF65-F5344CB8AC3E}">
        <p14:creationId xmlns:p14="http://schemas.microsoft.com/office/powerpoint/2010/main" val="14641594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7EA35-BC91-41BE-A80E-427B8CE12D5A}" type="datetimeFigureOut">
              <a:rPr lang="en-IN" smtClean="0"/>
              <a:t>19-09-2018</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06DD2-C228-4370-9DB7-A4858CB15648}" type="slidenum">
              <a:rPr lang="en-IN" smtClean="0"/>
              <a:t>‹#›</a:t>
            </a:fld>
            <a:endParaRPr lang="en-IN" dirty="0"/>
          </a:p>
        </p:txBody>
      </p:sp>
    </p:spTree>
    <p:extLst>
      <p:ext uri="{BB962C8B-B14F-4D97-AF65-F5344CB8AC3E}">
        <p14:creationId xmlns:p14="http://schemas.microsoft.com/office/powerpoint/2010/main" val="4267429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0.png"/><Relationship Id="rId21" Type="http://schemas.openxmlformats.org/officeDocument/2006/relationships/image" Target="../media/image58.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jpeg"/><Relationship Id="rId2" Type="http://schemas.openxmlformats.org/officeDocument/2006/relationships/image" Target="../media/image39.png"/><Relationship Id="rId16" Type="http://schemas.openxmlformats.org/officeDocument/2006/relationships/image" Target="../media/image53.jpeg"/><Relationship Id="rId20"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3.gif"/><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jpeg"/><Relationship Id="rId10" Type="http://schemas.openxmlformats.org/officeDocument/2006/relationships/image" Target="../media/image47.png"/><Relationship Id="rId19" Type="http://schemas.openxmlformats.org/officeDocument/2006/relationships/image" Target="../media/image56.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g"/><Relationship Id="rId18" Type="http://schemas.openxmlformats.org/officeDocument/2006/relationships/image" Target="../media/image76.png"/><Relationship Id="rId3" Type="http://schemas.openxmlformats.org/officeDocument/2006/relationships/image" Target="../media/image61.png"/><Relationship Id="rId21" Type="http://schemas.openxmlformats.org/officeDocument/2006/relationships/image" Target="../media/image79.jpg"/><Relationship Id="rId7" Type="http://schemas.openxmlformats.org/officeDocument/2006/relationships/image" Target="../media/image65.png"/><Relationship Id="rId12" Type="http://schemas.openxmlformats.org/officeDocument/2006/relationships/image" Target="../media/image70.png"/><Relationship Id="rId17" Type="http://schemas.openxmlformats.org/officeDocument/2006/relationships/image" Target="../media/image75.png"/><Relationship Id="rId2" Type="http://schemas.openxmlformats.org/officeDocument/2006/relationships/image" Target="../media/image60.jpeg"/><Relationship Id="rId16" Type="http://schemas.openxmlformats.org/officeDocument/2006/relationships/image" Target="../media/image74.png"/><Relationship Id="rId20"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3.jpg"/><Relationship Id="rId23" Type="http://schemas.openxmlformats.org/officeDocument/2006/relationships/image" Target="../media/image81.png"/><Relationship Id="rId10" Type="http://schemas.openxmlformats.org/officeDocument/2006/relationships/image" Target="../media/image68.png"/><Relationship Id="rId19" Type="http://schemas.openxmlformats.org/officeDocument/2006/relationships/image" Target="../media/image77.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2.png"/><Relationship Id="rId22" Type="http://schemas.openxmlformats.org/officeDocument/2006/relationships/image" Target="../media/image80.png"/></Relationships>
</file>

<file path=ppt/slides/_rels/slide17.xml.rels><?xml version="1.0" encoding="UTF-8" standalone="yes"?>
<Relationships xmlns="http://schemas.openxmlformats.org/package/2006/relationships"><Relationship Id="rId8" Type="http://schemas.openxmlformats.org/officeDocument/2006/relationships/image" Target="../media/image88.jpeg"/><Relationship Id="rId13" Type="http://schemas.openxmlformats.org/officeDocument/2006/relationships/image" Target="../media/image93.jpg"/><Relationship Id="rId18" Type="http://schemas.openxmlformats.org/officeDocument/2006/relationships/image" Target="../media/image98.png"/><Relationship Id="rId3" Type="http://schemas.openxmlformats.org/officeDocument/2006/relationships/image" Target="../media/image83.jpeg"/><Relationship Id="rId7" Type="http://schemas.openxmlformats.org/officeDocument/2006/relationships/image" Target="../media/image87.png"/><Relationship Id="rId12" Type="http://schemas.openxmlformats.org/officeDocument/2006/relationships/image" Target="../media/image92.jpeg"/><Relationship Id="rId17" Type="http://schemas.openxmlformats.org/officeDocument/2006/relationships/image" Target="../media/image97.png"/><Relationship Id="rId2" Type="http://schemas.openxmlformats.org/officeDocument/2006/relationships/image" Target="../media/image82.png"/><Relationship Id="rId16" Type="http://schemas.openxmlformats.org/officeDocument/2006/relationships/image" Target="../media/image96.jpeg"/><Relationship Id="rId1" Type="http://schemas.openxmlformats.org/officeDocument/2006/relationships/slideLayout" Target="../slideLayouts/slideLayout13.xml"/><Relationship Id="rId6" Type="http://schemas.openxmlformats.org/officeDocument/2006/relationships/image" Target="../media/image86.png"/><Relationship Id="rId11" Type="http://schemas.openxmlformats.org/officeDocument/2006/relationships/image" Target="../media/image91.jpeg"/><Relationship Id="rId5" Type="http://schemas.openxmlformats.org/officeDocument/2006/relationships/image" Target="../media/image85.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84.jpeg"/><Relationship Id="rId9" Type="http://schemas.openxmlformats.org/officeDocument/2006/relationships/image" Target="../media/image89.png"/><Relationship Id="rId14" Type="http://schemas.openxmlformats.org/officeDocument/2006/relationships/image" Target="../media/image94.png"/></Relationships>
</file>

<file path=ppt/slides/_rels/slide1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png"/><Relationship Id="rId1" Type="http://schemas.openxmlformats.org/officeDocument/2006/relationships/slideLayout" Target="../slideLayouts/slideLayout12.xml"/><Relationship Id="rId4" Type="http://schemas.openxmlformats.org/officeDocument/2006/relationships/image" Target="../media/image10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hyperlink" Target="https://www.youtube.com/watch?v=ncJGoeIJRfs&amp;feature=youtu.b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mailto:ssst@sathyasaitourists.com" TargetMode="External"/><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hyperlink" Target="https://www.google.co.in/maps/place/Sri+Sathya+Sai+Tourists/@12.9226607,77.5829214,18.25z/data=!4m12!1m6!3m5!1s0x0:0x7e4357f55aa52253!2sSri+Sathya+Sai+Tourists!8m2!3d12.9231953!4d77.5835847!3m4!1s0x0:0x7e4357f55aa52253!8m2!3d12.9231953!4d77.5835847" TargetMode="External"/><Relationship Id="rId1" Type="http://schemas.openxmlformats.org/officeDocument/2006/relationships/slideLayout" Target="../slideLayouts/slideLayout2.xml"/><Relationship Id="rId6" Type="http://schemas.openxmlformats.org/officeDocument/2006/relationships/image" Target="../media/image111.jpeg"/><Relationship Id="rId5" Type="http://schemas.openxmlformats.org/officeDocument/2006/relationships/image" Target="../media/image110.jpeg"/><Relationship Id="rId4" Type="http://schemas.openxmlformats.org/officeDocument/2006/relationships/image" Target="../media/image10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296666" y="3609394"/>
            <a:ext cx="4555524" cy="830997"/>
          </a:xfrm>
          <a:prstGeom prst="rect">
            <a:avLst/>
          </a:prstGeom>
        </p:spPr>
        <p:txBody>
          <a:bodyPr wrap="square">
            <a:spAutoFit/>
          </a:bodyPr>
          <a:lstStyle/>
          <a:p>
            <a:pPr algn="ctr"/>
            <a:r>
              <a:rPr lang="en-US" sz="4800" b="1" i="1" dirty="0" smtClean="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ea typeface="Verdana" panose="020B0604030504040204" pitchFamily="34" charset="0"/>
                <a:cs typeface="Times New Roman" panose="02020603050405020304" pitchFamily="18" charset="0"/>
              </a:rPr>
              <a:t>Company Profile</a:t>
            </a:r>
            <a:endParaRPr lang="en-IN" sz="4800" b="1" i="1"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2523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4189" y="121391"/>
            <a:ext cx="3723905" cy="830997"/>
          </a:xfrm>
          <a:prstGeom prst="rect">
            <a:avLst/>
          </a:prstGeom>
          <a:noFill/>
        </p:spPr>
        <p:txBody>
          <a:bodyPr wrap="none" lIns="91440" tIns="45720" rIns="91440" bIns="45720">
            <a:spAutoFit/>
          </a:bodyPr>
          <a:lstStyle/>
          <a:p>
            <a:pPr algn="ctr"/>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Our </a:t>
            </a:r>
            <a:r>
              <a:rPr lang="en-U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Strengths</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p:cNvSpPr/>
          <p:nvPr/>
        </p:nvSpPr>
        <p:spPr>
          <a:xfrm>
            <a:off x="479854" y="1412204"/>
            <a:ext cx="7927546" cy="4154984"/>
          </a:xfrm>
          <a:prstGeom prst="rect">
            <a:avLst/>
          </a:prstGeom>
        </p:spPr>
        <p:txBody>
          <a:bodyPr wrap="square">
            <a:spAutoFit/>
          </a:bodyPr>
          <a:lstStyle/>
          <a:p>
            <a:pPr marL="285750" indent="-285750" algn="just">
              <a:lnSpc>
                <a:spcPct val="150000"/>
              </a:lnSpc>
              <a:spcBef>
                <a:spcPct val="0"/>
              </a:spcBef>
              <a:buFont typeface="Arial" panose="020B0604020202020204" pitchFamily="34" charset="0"/>
              <a:buChar char="•"/>
            </a:pPr>
            <a:r>
              <a:rPr lang="en-US" altLang="en-US" sz="1600" b="1" dirty="0" smtClean="0">
                <a:solidFill>
                  <a:srgbClr val="0070C0"/>
                </a:solidFill>
                <a:cs typeface="Times New Roman" panose="02020603050405020304" pitchFamily="18" charset="0"/>
              </a:rPr>
              <a:t>Our Mission </a:t>
            </a:r>
            <a:r>
              <a:rPr lang="en-US" altLang="en-US" sz="1600" dirty="0" smtClean="0">
                <a:solidFill>
                  <a:srgbClr val="0070C0"/>
                </a:solidFill>
                <a:cs typeface="Times New Roman" panose="02020603050405020304" pitchFamily="18" charset="0"/>
              </a:rPr>
              <a:t>- We Make Travel A Pleasure.</a:t>
            </a:r>
          </a:p>
          <a:p>
            <a:pPr marL="285750" indent="-285750" algn="just">
              <a:lnSpc>
                <a:spcPct val="150000"/>
              </a:lnSpc>
              <a:spcBef>
                <a:spcPct val="0"/>
              </a:spcBef>
              <a:buFont typeface="Arial" panose="020B0604020202020204" pitchFamily="34" charset="0"/>
              <a:buChar char="•"/>
            </a:pPr>
            <a:r>
              <a:rPr lang="en-US" altLang="en-US" sz="1600" b="1" dirty="0" smtClean="0">
                <a:solidFill>
                  <a:srgbClr val="0070C0"/>
                </a:solidFill>
                <a:cs typeface="Times New Roman" panose="02020603050405020304" pitchFamily="18" charset="0"/>
              </a:rPr>
              <a:t>Head  Office</a:t>
            </a:r>
            <a:r>
              <a:rPr lang="en-US" altLang="en-US" sz="1600" dirty="0" smtClean="0">
                <a:solidFill>
                  <a:srgbClr val="0070C0"/>
                </a:solidFill>
                <a:cs typeface="Times New Roman" panose="02020603050405020304" pitchFamily="18" charset="0"/>
              </a:rPr>
              <a:t>: Centrally located in Bangalore.</a:t>
            </a:r>
          </a:p>
          <a:p>
            <a:pPr marL="285750" indent="-285750" algn="just">
              <a:lnSpc>
                <a:spcPct val="150000"/>
              </a:lnSpc>
              <a:spcBef>
                <a:spcPct val="0"/>
              </a:spcBef>
              <a:buFont typeface="Arial" panose="020B0604020202020204" pitchFamily="34" charset="0"/>
              <a:buChar char="•"/>
            </a:pPr>
            <a:r>
              <a:rPr lang="en-US" altLang="en-US" sz="1600" b="1" dirty="0" smtClean="0">
                <a:solidFill>
                  <a:srgbClr val="0070C0"/>
                </a:solidFill>
                <a:cs typeface="Times New Roman" panose="02020603050405020304" pitchFamily="18" charset="0"/>
              </a:rPr>
              <a:t>Infra Structure</a:t>
            </a:r>
            <a:r>
              <a:rPr lang="en-US" altLang="en-US" sz="1600" dirty="0" smtClean="0">
                <a:solidFill>
                  <a:srgbClr val="0070C0"/>
                </a:solidFill>
                <a:cs typeface="Times New Roman" panose="02020603050405020304" pitchFamily="18" charset="0"/>
              </a:rPr>
              <a:t>: We have well trained and experienced </a:t>
            </a:r>
            <a:r>
              <a:rPr lang="en-US" altLang="en-US" sz="1600" dirty="0">
                <a:solidFill>
                  <a:srgbClr val="0070C0"/>
                </a:solidFill>
                <a:cs typeface="Times New Roman" panose="02020603050405020304" pitchFamily="18" charset="0"/>
              </a:rPr>
              <a:t>s</a:t>
            </a:r>
            <a:r>
              <a:rPr lang="en-US" altLang="en-US" sz="1600" dirty="0" smtClean="0">
                <a:solidFill>
                  <a:srgbClr val="0070C0"/>
                </a:solidFill>
                <a:cs typeface="Times New Roman" panose="02020603050405020304" pitchFamily="18" charset="0"/>
              </a:rPr>
              <a:t>taff on </a:t>
            </a:r>
            <a:r>
              <a:rPr lang="en-US" altLang="en-US" sz="1600" dirty="0">
                <a:solidFill>
                  <a:srgbClr val="0070C0"/>
                </a:solidFill>
                <a:cs typeface="Times New Roman" panose="02020603050405020304" pitchFamily="18" charset="0"/>
              </a:rPr>
              <a:t>o</a:t>
            </a:r>
            <a:r>
              <a:rPr lang="en-US" altLang="en-US" sz="1600" dirty="0" smtClean="0">
                <a:solidFill>
                  <a:srgbClr val="0070C0"/>
                </a:solidFill>
                <a:cs typeface="Times New Roman" panose="02020603050405020304" pitchFamily="18" charset="0"/>
              </a:rPr>
              <a:t>perations, administration, including drivers &amp; mechanics.</a:t>
            </a:r>
          </a:p>
          <a:p>
            <a:pPr marL="285750" indent="-285750" algn="just">
              <a:lnSpc>
                <a:spcPct val="150000"/>
              </a:lnSpc>
              <a:spcBef>
                <a:spcPct val="0"/>
              </a:spcBef>
              <a:buFont typeface="Arial" panose="020B0604020202020204" pitchFamily="34" charset="0"/>
              <a:buChar char="•"/>
            </a:pPr>
            <a:r>
              <a:rPr lang="en-US" altLang="en-US" sz="1600" b="1" dirty="0" smtClean="0">
                <a:solidFill>
                  <a:srgbClr val="0070C0"/>
                </a:solidFill>
                <a:cs typeface="Times New Roman" panose="02020603050405020304" pitchFamily="18" charset="0"/>
              </a:rPr>
              <a:t>Service</a:t>
            </a:r>
            <a:r>
              <a:rPr lang="en-US" altLang="en-US" sz="1600" dirty="0" smtClean="0">
                <a:solidFill>
                  <a:srgbClr val="0070C0"/>
                </a:solidFill>
                <a:cs typeface="Times New Roman" panose="02020603050405020304" pitchFamily="18" charset="0"/>
              </a:rPr>
              <a:t>: We have well equipped 3 garages located </a:t>
            </a:r>
            <a:r>
              <a:rPr lang="en-US" altLang="en-US" sz="1600" dirty="0">
                <a:solidFill>
                  <a:srgbClr val="0070C0"/>
                </a:solidFill>
                <a:cs typeface="Times New Roman" panose="02020603050405020304" pitchFamily="18" charset="0"/>
              </a:rPr>
              <a:t>a</a:t>
            </a:r>
            <a:r>
              <a:rPr lang="en-US" altLang="en-US" sz="1600" dirty="0" smtClean="0">
                <a:solidFill>
                  <a:srgbClr val="0070C0"/>
                </a:solidFill>
                <a:cs typeface="Times New Roman" panose="02020603050405020304" pitchFamily="18" charset="0"/>
              </a:rPr>
              <a:t>t different locations.</a:t>
            </a:r>
          </a:p>
          <a:p>
            <a:pPr marL="285750" indent="-285750" algn="just">
              <a:lnSpc>
                <a:spcPct val="150000"/>
              </a:lnSpc>
              <a:spcBef>
                <a:spcPct val="0"/>
              </a:spcBef>
              <a:buFont typeface="Arial" panose="020B0604020202020204" pitchFamily="34" charset="0"/>
              <a:buChar char="•"/>
            </a:pPr>
            <a:r>
              <a:rPr lang="en-US" altLang="en-US" sz="1600" b="1" dirty="0" smtClean="0">
                <a:solidFill>
                  <a:srgbClr val="0070C0"/>
                </a:solidFill>
                <a:cs typeface="Times New Roman" panose="02020603050405020304" pitchFamily="18" charset="0"/>
              </a:rPr>
              <a:t>Specialized Service </a:t>
            </a:r>
            <a:r>
              <a:rPr lang="en-US" altLang="en-US" sz="1600" dirty="0" smtClean="0">
                <a:solidFill>
                  <a:srgbClr val="0070C0"/>
                </a:solidFill>
                <a:cs typeface="Times New Roman" panose="02020603050405020304" pitchFamily="18" charset="0"/>
              </a:rPr>
              <a:t>: We give night service for women drop in night with Escorts.</a:t>
            </a:r>
          </a:p>
          <a:p>
            <a:pPr marL="285750" indent="-285750" algn="just">
              <a:lnSpc>
                <a:spcPct val="150000"/>
              </a:lnSpc>
              <a:spcBef>
                <a:spcPct val="0"/>
              </a:spcBef>
              <a:buFont typeface="Arial" panose="020B0604020202020204" pitchFamily="34" charset="0"/>
              <a:buChar char="•"/>
            </a:pPr>
            <a:r>
              <a:rPr lang="en-US" altLang="en-US" sz="1600" b="1" dirty="0" smtClean="0">
                <a:solidFill>
                  <a:srgbClr val="0070C0"/>
                </a:solidFill>
                <a:cs typeface="Times New Roman" panose="02020603050405020304" pitchFamily="18" charset="0"/>
              </a:rPr>
              <a:t>Cost</a:t>
            </a:r>
            <a:r>
              <a:rPr lang="en-US" altLang="en-US" sz="1600" dirty="0" smtClean="0">
                <a:solidFill>
                  <a:srgbClr val="0070C0"/>
                </a:solidFill>
                <a:cs typeface="Times New Roman" panose="02020603050405020304" pitchFamily="18" charset="0"/>
              </a:rPr>
              <a:t>: Very competitive price &amp; in line with market rates.</a:t>
            </a:r>
          </a:p>
          <a:p>
            <a:pPr marL="285750" indent="-285750" algn="just">
              <a:lnSpc>
                <a:spcPct val="150000"/>
              </a:lnSpc>
              <a:spcBef>
                <a:spcPct val="0"/>
              </a:spcBef>
              <a:buFont typeface="Arial" panose="020B0604020202020204" pitchFamily="34" charset="0"/>
              <a:buChar char="•"/>
            </a:pPr>
            <a:r>
              <a:rPr lang="en-US" altLang="en-US" sz="1600" b="1" dirty="0" smtClean="0">
                <a:solidFill>
                  <a:srgbClr val="0070C0"/>
                </a:solidFill>
                <a:cs typeface="Times New Roman" panose="02020603050405020304" pitchFamily="18" charset="0"/>
              </a:rPr>
              <a:t>Safety</a:t>
            </a:r>
            <a:r>
              <a:rPr lang="en-US" altLang="en-US" sz="1600" dirty="0" smtClean="0">
                <a:solidFill>
                  <a:srgbClr val="0070C0"/>
                </a:solidFill>
                <a:cs typeface="Times New Roman" panose="02020603050405020304" pitchFamily="18" charset="0"/>
              </a:rPr>
              <a:t>: Well trained and groomed drivers with fully equipped safety devices like GPS, CCTV, mobiles, log book and dedicated staff.</a:t>
            </a:r>
          </a:p>
          <a:p>
            <a:pPr marL="285750" indent="-285750" algn="just">
              <a:lnSpc>
                <a:spcPct val="150000"/>
              </a:lnSpc>
              <a:spcBef>
                <a:spcPct val="0"/>
              </a:spcBef>
              <a:buFont typeface="Arial" panose="020B0604020202020204" pitchFamily="34" charset="0"/>
              <a:buChar char="•"/>
            </a:pPr>
            <a:r>
              <a:rPr lang="en-US" altLang="en-US" sz="1600" b="1" dirty="0" smtClean="0">
                <a:solidFill>
                  <a:srgbClr val="0070C0"/>
                </a:solidFill>
                <a:cs typeface="Times New Roman" panose="02020603050405020304" pitchFamily="18" charset="0"/>
              </a:rPr>
              <a:t>GPS Control Room</a:t>
            </a:r>
            <a:r>
              <a:rPr lang="en-US" altLang="en-US" sz="1600" dirty="0" smtClean="0">
                <a:solidFill>
                  <a:srgbClr val="0070C0"/>
                </a:solidFill>
                <a:cs typeface="Times New Roman" panose="02020603050405020304" pitchFamily="18" charset="0"/>
              </a:rPr>
              <a:t>: Centralized GPS tracking at ITPL office.</a:t>
            </a:r>
          </a:p>
          <a:p>
            <a:pPr marL="285750" indent="-285750" algn="just">
              <a:lnSpc>
                <a:spcPct val="150000"/>
              </a:lnSpc>
              <a:spcBef>
                <a:spcPct val="0"/>
              </a:spcBef>
              <a:buFont typeface="Arial" panose="020B0604020202020204" pitchFamily="34" charset="0"/>
              <a:buChar char="•"/>
            </a:pPr>
            <a:r>
              <a:rPr lang="en-US" altLang="en-US" sz="1600" dirty="0" smtClean="0">
                <a:solidFill>
                  <a:srgbClr val="0070C0"/>
                </a:solidFill>
                <a:cs typeface="Times New Roman" panose="02020603050405020304" pitchFamily="18" charset="0"/>
              </a:rPr>
              <a:t>We are technically strong.</a:t>
            </a:r>
            <a:endParaRPr lang="en-US" altLang="en-US" sz="1600" dirty="0">
              <a:solidFill>
                <a:srgbClr val="0070C0"/>
              </a:solidFill>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8654065" y="1834725"/>
            <a:ext cx="3407010" cy="3433879"/>
          </a:xfrm>
          <a:prstGeom prst="rect">
            <a:avLst/>
          </a:prstGeom>
        </p:spPr>
      </p:pic>
    </p:spTree>
    <p:extLst>
      <p:ext uri="{BB962C8B-B14F-4D97-AF65-F5344CB8AC3E}">
        <p14:creationId xmlns:p14="http://schemas.microsoft.com/office/powerpoint/2010/main" val="10512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552" y="134091"/>
            <a:ext cx="8820107" cy="830997"/>
          </a:xfrm>
          <a:prstGeom prst="rect">
            <a:avLst/>
          </a:prstGeom>
          <a:noFill/>
        </p:spPr>
        <p:txBody>
          <a:bodyPr wrap="none" lIns="91440" tIns="45720" rIns="91440" bIns="45720">
            <a:spAutoFit/>
          </a:bodyPr>
          <a:lstStyle/>
          <a:p>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Live Tracking for Safety &amp; Security</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Rectangle 1"/>
          <p:cNvSpPr/>
          <p:nvPr/>
        </p:nvSpPr>
        <p:spPr>
          <a:xfrm>
            <a:off x="441036" y="1429304"/>
            <a:ext cx="7061200" cy="4247317"/>
          </a:xfrm>
          <a:prstGeom prst="rect">
            <a:avLst/>
          </a:prstGeom>
        </p:spPr>
        <p:txBody>
          <a:bodyPr wrap="square">
            <a:spAutoFit/>
          </a:bodyPr>
          <a:lstStyle/>
          <a:p>
            <a:pPr marL="285750" lvl="1" indent="-285750" algn="just">
              <a:lnSpc>
                <a:spcPct val="150000"/>
              </a:lnSpc>
              <a:buFont typeface="Arial" panose="020B0604020202020204" pitchFamily="34" charset="0"/>
              <a:buChar char="•"/>
              <a:defRPr/>
            </a:pPr>
            <a:r>
              <a:rPr lang="en-US" sz="1500" dirty="0">
                <a:solidFill>
                  <a:schemeClr val="accent1">
                    <a:lumMod val="75000"/>
                  </a:schemeClr>
                </a:solidFill>
              </a:rPr>
              <a:t>In the interest of the passengers on their safety and security, SST has installed General </a:t>
            </a:r>
            <a:r>
              <a:rPr lang="en-US" sz="1500" dirty="0" smtClean="0">
                <a:solidFill>
                  <a:schemeClr val="accent1">
                    <a:lumMod val="75000"/>
                  </a:schemeClr>
                </a:solidFill>
              </a:rPr>
              <a:t>Positioning system </a:t>
            </a:r>
            <a:r>
              <a:rPr lang="en-US" sz="1500" dirty="0">
                <a:solidFill>
                  <a:schemeClr val="accent1">
                    <a:lumMod val="75000"/>
                  </a:schemeClr>
                </a:solidFill>
              </a:rPr>
              <a:t>( GPS ) in all our vehicles</a:t>
            </a:r>
            <a:r>
              <a:rPr lang="en-US" sz="1500" dirty="0" smtClean="0">
                <a:solidFill>
                  <a:schemeClr val="accent1">
                    <a:lumMod val="75000"/>
                  </a:schemeClr>
                </a:solidFill>
              </a:rPr>
              <a:t>.</a:t>
            </a:r>
            <a:endParaRPr lang="en-US" sz="1500" dirty="0">
              <a:solidFill>
                <a:schemeClr val="accent1">
                  <a:lumMod val="75000"/>
                </a:schemeClr>
              </a:solidFill>
            </a:endParaRPr>
          </a:p>
          <a:p>
            <a:pPr marL="285750" lvl="1" indent="-285750" algn="just">
              <a:lnSpc>
                <a:spcPct val="150000"/>
              </a:lnSpc>
              <a:buFont typeface="Arial" panose="020B0604020202020204" pitchFamily="34" charset="0"/>
              <a:buChar char="•"/>
              <a:defRPr/>
            </a:pPr>
            <a:r>
              <a:rPr lang="en-US" sz="1500" dirty="0">
                <a:solidFill>
                  <a:schemeClr val="accent1">
                    <a:lumMod val="75000"/>
                  </a:schemeClr>
                </a:solidFill>
              </a:rPr>
              <a:t>Tracking of vehicles on real time basis using </a:t>
            </a:r>
            <a:r>
              <a:rPr lang="en-US" sz="1500" dirty="0" smtClean="0">
                <a:solidFill>
                  <a:schemeClr val="accent1">
                    <a:lumMod val="75000"/>
                  </a:schemeClr>
                </a:solidFill>
              </a:rPr>
              <a:t>GPS. It  </a:t>
            </a:r>
            <a:r>
              <a:rPr lang="en-US" sz="1500" dirty="0">
                <a:solidFill>
                  <a:schemeClr val="accent1">
                    <a:lumMod val="75000"/>
                  </a:schemeClr>
                </a:solidFill>
              </a:rPr>
              <a:t>provides </a:t>
            </a:r>
            <a:r>
              <a:rPr lang="en-US" sz="1500" dirty="0" smtClean="0">
                <a:solidFill>
                  <a:schemeClr val="accent1">
                    <a:lumMod val="75000"/>
                  </a:schemeClr>
                </a:solidFill>
              </a:rPr>
              <a:t>instant alert  </a:t>
            </a:r>
            <a:r>
              <a:rPr lang="en-US" sz="1500" dirty="0">
                <a:solidFill>
                  <a:schemeClr val="accent1">
                    <a:lumMod val="75000"/>
                  </a:schemeClr>
                </a:solidFill>
              </a:rPr>
              <a:t>on </a:t>
            </a:r>
            <a:r>
              <a:rPr lang="en-US" sz="1500" dirty="0" smtClean="0">
                <a:solidFill>
                  <a:schemeClr val="accent1">
                    <a:lumMod val="75000"/>
                  </a:schemeClr>
                </a:solidFill>
              </a:rPr>
              <a:t>speed violations, fuel pilferage and </a:t>
            </a:r>
            <a:r>
              <a:rPr lang="en-US" sz="1500" dirty="0">
                <a:solidFill>
                  <a:schemeClr val="accent1">
                    <a:lumMod val="75000"/>
                  </a:schemeClr>
                </a:solidFill>
              </a:rPr>
              <a:t>geo fence violations</a:t>
            </a:r>
            <a:r>
              <a:rPr lang="en-US" sz="1500" dirty="0" smtClean="0">
                <a:solidFill>
                  <a:schemeClr val="accent1">
                    <a:lumMod val="75000"/>
                  </a:schemeClr>
                </a:solidFill>
              </a:rPr>
              <a:t>.</a:t>
            </a:r>
            <a:endParaRPr lang="en-US" sz="1500" dirty="0">
              <a:solidFill>
                <a:schemeClr val="accent1">
                  <a:lumMod val="75000"/>
                </a:schemeClr>
              </a:solidFill>
            </a:endParaRPr>
          </a:p>
          <a:p>
            <a:pPr marL="285750" lvl="1" indent="-285750" algn="just">
              <a:lnSpc>
                <a:spcPct val="150000"/>
              </a:lnSpc>
              <a:buFont typeface="Arial" panose="020B0604020202020204" pitchFamily="34" charset="0"/>
              <a:buChar char="•"/>
              <a:defRPr/>
            </a:pPr>
            <a:r>
              <a:rPr lang="en-US" sz="1500" dirty="0" smtClean="0">
                <a:solidFill>
                  <a:schemeClr val="accent1">
                    <a:lumMod val="75000"/>
                  </a:schemeClr>
                </a:solidFill>
              </a:rPr>
              <a:t>Regular vehicle health checkup is carried at our garages, with advanced equipment's by highly skilled technicians.</a:t>
            </a:r>
            <a:endParaRPr lang="en-US" sz="1500" dirty="0">
              <a:solidFill>
                <a:schemeClr val="accent1">
                  <a:lumMod val="75000"/>
                </a:schemeClr>
              </a:solidFill>
            </a:endParaRPr>
          </a:p>
          <a:p>
            <a:pPr marL="285750" lvl="1" indent="-285750" algn="just">
              <a:lnSpc>
                <a:spcPct val="150000"/>
              </a:lnSpc>
              <a:buFont typeface="Arial" panose="020B0604020202020204" pitchFamily="34" charset="0"/>
              <a:buChar char="•"/>
              <a:defRPr/>
            </a:pPr>
            <a:r>
              <a:rPr lang="en-US" sz="1500" dirty="0" smtClean="0">
                <a:solidFill>
                  <a:schemeClr val="accent1">
                    <a:lumMod val="75000"/>
                  </a:schemeClr>
                </a:solidFill>
              </a:rPr>
              <a:t>GPS  &amp; routing algorithm enhances </a:t>
            </a:r>
            <a:r>
              <a:rPr lang="en-US" sz="1500" dirty="0">
                <a:solidFill>
                  <a:schemeClr val="accent1">
                    <a:lumMod val="75000"/>
                  </a:schemeClr>
                </a:solidFill>
              </a:rPr>
              <a:t>the safety of all employees during transit by intelligent </a:t>
            </a:r>
            <a:r>
              <a:rPr lang="en-US" sz="1500" dirty="0" smtClean="0">
                <a:solidFill>
                  <a:schemeClr val="accent1">
                    <a:lumMod val="75000"/>
                  </a:schemeClr>
                </a:solidFill>
              </a:rPr>
              <a:t>routing and helps in route &amp; cab optimization.</a:t>
            </a:r>
          </a:p>
          <a:p>
            <a:pPr marL="285750" lvl="1" indent="-285750" algn="just">
              <a:lnSpc>
                <a:spcPct val="150000"/>
              </a:lnSpc>
              <a:buFont typeface="Arial" panose="020B0604020202020204" pitchFamily="34" charset="0"/>
              <a:buChar char="•"/>
              <a:defRPr/>
            </a:pPr>
            <a:r>
              <a:rPr lang="en-US" sz="1500" dirty="0" smtClean="0">
                <a:solidFill>
                  <a:schemeClr val="accent1">
                    <a:lumMod val="75000"/>
                  </a:schemeClr>
                </a:solidFill>
              </a:rPr>
              <a:t>Driver </a:t>
            </a:r>
            <a:r>
              <a:rPr lang="en-US" sz="1500" dirty="0">
                <a:solidFill>
                  <a:schemeClr val="accent1">
                    <a:lumMod val="75000"/>
                  </a:schemeClr>
                </a:solidFill>
              </a:rPr>
              <a:t>and staff screening including police verification.</a:t>
            </a:r>
          </a:p>
          <a:p>
            <a:pPr marL="285750" lvl="1" indent="-285750" algn="just">
              <a:lnSpc>
                <a:spcPct val="150000"/>
              </a:lnSpc>
              <a:buFont typeface="Arial" panose="020B0604020202020204" pitchFamily="34" charset="0"/>
              <a:buChar char="•"/>
              <a:defRPr/>
            </a:pPr>
            <a:r>
              <a:rPr lang="en-US" sz="1500" dirty="0">
                <a:solidFill>
                  <a:schemeClr val="accent1">
                    <a:lumMod val="75000"/>
                  </a:schemeClr>
                </a:solidFill>
              </a:rPr>
              <a:t>Monitoring speed limits while commuting</a:t>
            </a:r>
            <a:r>
              <a:rPr lang="en-US" sz="1500" dirty="0" smtClean="0">
                <a:solidFill>
                  <a:schemeClr val="accent1">
                    <a:lumMod val="75000"/>
                  </a:schemeClr>
                </a:solidFill>
              </a:rPr>
              <a:t>.</a:t>
            </a:r>
          </a:p>
          <a:p>
            <a:pPr marL="285750" lvl="1" indent="-285750" algn="just">
              <a:lnSpc>
                <a:spcPct val="150000"/>
              </a:lnSpc>
              <a:buFont typeface="Arial" panose="020B0604020202020204" pitchFamily="34" charset="0"/>
              <a:buChar char="•"/>
              <a:defRPr/>
            </a:pPr>
            <a:r>
              <a:rPr lang="en-US" sz="1500" dirty="0">
                <a:solidFill>
                  <a:schemeClr val="accent1">
                    <a:lumMod val="75000"/>
                  </a:schemeClr>
                </a:solidFill>
              </a:rPr>
              <a:t>Buses Fitted With GPS, CCTV, Mobile, Log Book &amp; Electronic Display Board. </a:t>
            </a:r>
            <a:endParaRPr lang="en-US" sz="1500" dirty="0" smtClean="0">
              <a:solidFill>
                <a:schemeClr val="accent1">
                  <a:lumMod val="75000"/>
                </a:schemeClr>
              </a:solidFill>
            </a:endParaRPr>
          </a:p>
          <a:p>
            <a:pPr marL="285750" lvl="1" indent="-285750">
              <a:lnSpc>
                <a:spcPct val="150000"/>
              </a:lnSpc>
              <a:buFont typeface="Arial" panose="020B0604020202020204" pitchFamily="34" charset="0"/>
              <a:buChar char="•"/>
              <a:defRPr/>
            </a:pPr>
            <a:endParaRPr lang="en-US" sz="1500" dirty="0">
              <a:solidFill>
                <a:schemeClr val="tx1">
                  <a:lumMod val="75000"/>
                  <a:lumOff val="25000"/>
                </a:schemeClr>
              </a:solidFill>
            </a:endParaRPr>
          </a:p>
        </p:txBody>
      </p:sp>
      <p:pic>
        <p:nvPicPr>
          <p:cNvPr id="6" name="Picture 5" descr="Image result for GPS"/>
          <p:cNvPicPr/>
          <p:nvPr/>
        </p:nvPicPr>
        <p:blipFill>
          <a:blip r:embed="rId2">
            <a:extLst>
              <a:ext uri="{28A0092B-C50C-407E-A947-70E740481C1C}">
                <a14:useLocalDpi xmlns:a14="http://schemas.microsoft.com/office/drawing/2010/main"/>
              </a:ext>
            </a:extLst>
          </a:blip>
          <a:srcRect/>
          <a:stretch>
            <a:fillRect/>
          </a:stretch>
        </p:blipFill>
        <p:spPr bwMode="auto">
          <a:xfrm>
            <a:off x="7905750" y="2278004"/>
            <a:ext cx="428625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2667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552" y="134091"/>
            <a:ext cx="2221890" cy="830997"/>
          </a:xfrm>
          <a:prstGeom prst="rect">
            <a:avLst/>
          </a:prstGeom>
          <a:noFill/>
        </p:spPr>
        <p:txBody>
          <a:bodyPr wrap="none" lIns="91440" tIns="45720" rIns="91440" bIns="45720">
            <a:spAutoFit/>
          </a:bodyPr>
          <a:lstStyle/>
          <a:p>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Training</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050" name="Picture 2" descr="Image resul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780789" y="1255850"/>
            <a:ext cx="3157212" cy="24022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rain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80787" y="3718950"/>
            <a:ext cx="3157213" cy="19452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5851" y="1690754"/>
            <a:ext cx="7404100" cy="3000821"/>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solidFill>
                  <a:srgbClr val="0070C0"/>
                </a:solidFill>
                <a:ea typeface="Times New Roman" panose="02020603050405020304" pitchFamily="18" charset="0"/>
                <a:cs typeface="Times New Roman" panose="02020603050405020304" pitchFamily="18" charset="0"/>
              </a:rPr>
              <a:t>SST conducts regular training to our ground staff and drivers on lane discipline, </a:t>
            </a:r>
            <a:r>
              <a:rPr lang="en-US" dirty="0" smtClean="0">
                <a:solidFill>
                  <a:srgbClr val="0070C0"/>
                </a:solidFill>
                <a:ea typeface="Times New Roman" panose="02020603050405020304" pitchFamily="18" charset="0"/>
                <a:cs typeface="Times New Roman" panose="02020603050405020304" pitchFamily="18" charset="0"/>
              </a:rPr>
              <a:t>behavior and safety </a:t>
            </a:r>
            <a:r>
              <a:rPr lang="en-US" dirty="0">
                <a:solidFill>
                  <a:srgbClr val="0070C0"/>
                </a:solidFill>
                <a:ea typeface="Times New Roman" panose="02020603050405020304" pitchFamily="18" charset="0"/>
                <a:cs typeface="Times New Roman" panose="02020603050405020304" pitchFamily="18" charset="0"/>
              </a:rPr>
              <a:t>aspects, etc.,</a:t>
            </a:r>
          </a:p>
          <a:p>
            <a:pPr marL="285750" indent="-285750">
              <a:lnSpc>
                <a:spcPct val="150000"/>
              </a:lnSpc>
              <a:buFont typeface="Arial" panose="020B0604020202020204" pitchFamily="34" charset="0"/>
              <a:buChar char="•"/>
            </a:pPr>
            <a:r>
              <a:rPr lang="en-US" dirty="0">
                <a:solidFill>
                  <a:srgbClr val="0070C0"/>
                </a:solidFill>
                <a:ea typeface="Times New Roman" panose="02020603050405020304" pitchFamily="18" charset="0"/>
                <a:cs typeface="Times New Roman" panose="02020603050405020304" pitchFamily="18" charset="0"/>
              </a:rPr>
              <a:t>Training </a:t>
            </a:r>
            <a:r>
              <a:rPr lang="en-US" dirty="0" smtClean="0">
                <a:solidFill>
                  <a:srgbClr val="0070C0"/>
                </a:solidFill>
                <a:ea typeface="Times New Roman" panose="02020603050405020304" pitchFamily="18" charset="0"/>
                <a:cs typeface="Times New Roman" panose="02020603050405020304" pitchFamily="18" charset="0"/>
              </a:rPr>
              <a:t>provided to lady </a:t>
            </a:r>
            <a:r>
              <a:rPr lang="en-US" dirty="0">
                <a:solidFill>
                  <a:srgbClr val="0070C0"/>
                </a:solidFill>
                <a:ea typeface="Times New Roman" panose="02020603050405020304" pitchFamily="18" charset="0"/>
                <a:cs typeface="Times New Roman" panose="02020603050405020304" pitchFamily="18" charset="0"/>
              </a:rPr>
              <a:t>attendants on board to take care of safety of each child, follow discipline and hygiene. </a:t>
            </a:r>
          </a:p>
          <a:p>
            <a:pPr marL="285750" indent="-285750">
              <a:lnSpc>
                <a:spcPct val="150000"/>
              </a:lnSpc>
              <a:buFont typeface="Arial" panose="020B0604020202020204" pitchFamily="34" charset="0"/>
              <a:buChar char="•"/>
            </a:pPr>
            <a:r>
              <a:rPr lang="en-US" dirty="0" smtClean="0">
                <a:solidFill>
                  <a:srgbClr val="0070C0"/>
                </a:solidFill>
                <a:ea typeface="Times New Roman" panose="02020603050405020304" pitchFamily="18" charset="0"/>
                <a:cs typeface="Times New Roman" panose="02020603050405020304" pitchFamily="18" charset="0"/>
              </a:rPr>
              <a:t>Vehicle </a:t>
            </a:r>
            <a:r>
              <a:rPr lang="en-US" dirty="0">
                <a:solidFill>
                  <a:srgbClr val="0070C0"/>
                </a:solidFill>
                <a:ea typeface="Times New Roman" panose="02020603050405020304" pitchFamily="18" charset="0"/>
                <a:cs typeface="Times New Roman" panose="02020603050405020304" pitchFamily="18" charset="0"/>
              </a:rPr>
              <a:t>upkeep by preventive maintenance, compliance with </a:t>
            </a:r>
            <a:r>
              <a:rPr lang="en-US" dirty="0" smtClean="0">
                <a:solidFill>
                  <a:srgbClr val="0070C0"/>
                </a:solidFill>
                <a:ea typeface="Times New Roman" panose="02020603050405020304" pitchFamily="18" charset="0"/>
                <a:cs typeface="Times New Roman" panose="02020603050405020304" pitchFamily="18" charset="0"/>
              </a:rPr>
              <a:t>govt. regulations, </a:t>
            </a:r>
            <a:r>
              <a:rPr lang="en-US" dirty="0">
                <a:solidFill>
                  <a:srgbClr val="0070C0"/>
                </a:solidFill>
                <a:ea typeface="Times New Roman" panose="02020603050405020304" pitchFamily="18" charset="0"/>
                <a:cs typeface="Times New Roman" panose="02020603050405020304" pitchFamily="18" charset="0"/>
              </a:rPr>
              <a:t>vehicle incident </a:t>
            </a:r>
            <a:r>
              <a:rPr lang="en-US" dirty="0" smtClean="0">
                <a:solidFill>
                  <a:srgbClr val="0070C0"/>
                </a:solidFill>
                <a:ea typeface="Times New Roman" panose="02020603050405020304" pitchFamily="18" charset="0"/>
                <a:cs typeface="Times New Roman" panose="02020603050405020304" pitchFamily="18" charset="0"/>
              </a:rPr>
              <a:t>logs.</a:t>
            </a:r>
            <a:endParaRPr lang="en-US" dirty="0">
              <a:solidFill>
                <a:srgbClr val="0070C0"/>
              </a:solidFill>
              <a:ea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dirty="0" smtClean="0">
                <a:solidFill>
                  <a:schemeClr val="accent1">
                    <a:lumMod val="75000"/>
                  </a:schemeClr>
                </a:solidFill>
              </a:rPr>
              <a:t>All </a:t>
            </a:r>
            <a:r>
              <a:rPr lang="en-US" dirty="0">
                <a:solidFill>
                  <a:schemeClr val="accent1">
                    <a:lumMod val="75000"/>
                  </a:schemeClr>
                </a:solidFill>
              </a:rPr>
              <a:t>our drivers are periodically trained, educated  on safety measures</a:t>
            </a:r>
            <a:r>
              <a:rPr lang="en-US" dirty="0" smtClean="0">
                <a:solidFill>
                  <a:schemeClr val="accent1">
                    <a:lumMod val="75000"/>
                  </a:schemeClr>
                </a:solidFill>
              </a:rPr>
              <a:t>.</a:t>
            </a:r>
            <a:endParaRPr lang="en-US" dirty="0">
              <a:solidFill>
                <a:schemeClr val="accent1">
                  <a:lumMod val="75000"/>
                </a:schemeClr>
              </a:solidFill>
            </a:endParaRPr>
          </a:p>
        </p:txBody>
      </p:sp>
    </p:spTree>
    <p:extLst>
      <p:ext uri="{BB962C8B-B14F-4D97-AF65-F5344CB8AC3E}">
        <p14:creationId xmlns:p14="http://schemas.microsoft.com/office/powerpoint/2010/main" val="3970205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468" y="121391"/>
            <a:ext cx="1445204" cy="830997"/>
          </a:xfrm>
          <a:prstGeom prst="rect">
            <a:avLst/>
          </a:prstGeom>
          <a:noFill/>
        </p:spPr>
        <p:txBody>
          <a:bodyPr wrap="none" lIns="91440" tIns="45720" rIns="91440" bIns="45720">
            <a:spAutoFit/>
          </a:bodyPr>
          <a:lstStyle/>
          <a:p>
            <a:pPr algn="ctr"/>
            <a:r>
              <a:rPr lang="en-US" sz="48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Fleet</a:t>
            </a:r>
            <a:endParaRPr lang="en-US" sz="48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2492" y="3920832"/>
            <a:ext cx="4166072" cy="2127784"/>
          </a:xfrm>
          <a:prstGeom prst="rect">
            <a:avLst/>
          </a:prstGeom>
        </p:spPr>
      </p:pic>
      <p:sp>
        <p:nvSpPr>
          <p:cNvPr id="7" name="Rectangle 6"/>
          <p:cNvSpPr/>
          <p:nvPr/>
        </p:nvSpPr>
        <p:spPr>
          <a:xfrm>
            <a:off x="629282" y="1500681"/>
            <a:ext cx="5408582" cy="3293209"/>
          </a:xfrm>
          <a:prstGeom prst="rect">
            <a:avLst/>
          </a:prstGeom>
        </p:spPr>
        <p:txBody>
          <a:bodyPr wrap="square">
            <a:spAutoFit/>
          </a:bodyPr>
          <a:lstStyle/>
          <a:p>
            <a:r>
              <a:rPr lang="en-US" sz="1600" dirty="0">
                <a:solidFill>
                  <a:srgbClr val="0070C0"/>
                </a:solidFill>
                <a:cs typeface="Times New Roman" panose="02020603050405020304" pitchFamily="18" charset="0"/>
              </a:rPr>
              <a:t>The company owns and operates over </a:t>
            </a:r>
            <a:r>
              <a:rPr lang="en-US" sz="1600" dirty="0" smtClean="0">
                <a:solidFill>
                  <a:srgbClr val="0070C0"/>
                </a:solidFill>
                <a:cs typeface="Times New Roman" panose="02020603050405020304" pitchFamily="18" charset="0"/>
              </a:rPr>
              <a:t>1000 </a:t>
            </a:r>
            <a:r>
              <a:rPr lang="en-US" sz="1600" dirty="0">
                <a:solidFill>
                  <a:srgbClr val="0070C0"/>
                </a:solidFill>
                <a:cs typeface="Times New Roman" panose="02020603050405020304" pitchFamily="18" charset="0"/>
              </a:rPr>
              <a:t>vehicles including </a:t>
            </a:r>
            <a:r>
              <a:rPr lang="en-US" sz="1600" dirty="0" smtClean="0">
                <a:solidFill>
                  <a:srgbClr val="0070C0"/>
                </a:solidFill>
                <a:cs typeface="Times New Roman" panose="02020603050405020304" pitchFamily="18" charset="0"/>
              </a:rPr>
              <a:t>Leased / Outsourced vehicles</a:t>
            </a:r>
            <a:r>
              <a:rPr lang="en-US" sz="1600" dirty="0">
                <a:solidFill>
                  <a:srgbClr val="0070C0"/>
                </a:solidFill>
                <a:cs typeface="Times New Roman" panose="02020603050405020304" pitchFamily="18" charset="0"/>
              </a:rPr>
              <a:t>.</a:t>
            </a:r>
            <a:br>
              <a:rPr lang="en-US" sz="1600" dirty="0">
                <a:solidFill>
                  <a:srgbClr val="0070C0"/>
                </a:solidFill>
                <a:cs typeface="Times New Roman" panose="02020603050405020304" pitchFamily="18" charset="0"/>
              </a:rPr>
            </a:br>
            <a:r>
              <a:rPr lang="en-US" sz="1600" dirty="0">
                <a:solidFill>
                  <a:srgbClr val="0070C0"/>
                </a:solidFill>
                <a:cs typeface="Times New Roman" panose="02020603050405020304" pitchFamily="18" charset="0"/>
              </a:rPr>
              <a:t/>
            </a:r>
            <a:br>
              <a:rPr lang="en-US" sz="1600" dirty="0">
                <a:solidFill>
                  <a:srgbClr val="0070C0"/>
                </a:solidFill>
                <a:cs typeface="Times New Roman" panose="02020603050405020304" pitchFamily="18" charset="0"/>
              </a:rPr>
            </a:br>
            <a:r>
              <a:rPr lang="en-US" sz="1600" b="1" dirty="0" smtClean="0">
                <a:solidFill>
                  <a:srgbClr val="0070C0"/>
                </a:solidFill>
                <a:effectLst>
                  <a:outerShdw blurRad="38100" dist="38100" dir="2700000" algn="tl">
                    <a:srgbClr val="000000">
                      <a:alpha val="43137"/>
                    </a:srgbClr>
                  </a:outerShdw>
                </a:effectLst>
                <a:cs typeface="Times New Roman" panose="02020603050405020304" pitchFamily="18" charset="0"/>
              </a:rPr>
              <a:t>The Company Provides : </a:t>
            </a:r>
            <a:r>
              <a:rPr lang="en-US" sz="1600" dirty="0" smtClean="0">
                <a:solidFill>
                  <a:srgbClr val="0070C0"/>
                </a:solidFill>
                <a:cs typeface="Times New Roman" panose="02020603050405020304" pitchFamily="18" charset="0"/>
              </a:rPr>
              <a:t>Both </a:t>
            </a:r>
            <a:r>
              <a:rPr lang="en-US" sz="1600" dirty="0">
                <a:solidFill>
                  <a:srgbClr val="0070C0"/>
                </a:solidFill>
                <a:cs typeface="Times New Roman" panose="02020603050405020304" pitchFamily="18" charset="0"/>
              </a:rPr>
              <a:t>A/c &amp; Non A/c Coaches are in the seating capacity of </a:t>
            </a:r>
            <a:r>
              <a:rPr lang="en-US" sz="1600" dirty="0" smtClean="0">
                <a:solidFill>
                  <a:srgbClr val="0070C0"/>
                </a:solidFill>
                <a:cs typeface="Times New Roman" panose="02020603050405020304" pitchFamily="18" charset="0"/>
              </a:rPr>
              <a:t>4,5,9,12,18,27,32,35,50 with </a:t>
            </a:r>
            <a:r>
              <a:rPr lang="en-US" sz="1600" dirty="0">
                <a:solidFill>
                  <a:srgbClr val="0070C0"/>
                </a:solidFill>
                <a:cs typeface="Times New Roman" panose="02020603050405020304" pitchFamily="18" charset="0"/>
              </a:rPr>
              <a:t>latest designs, tailor made with Reclining Seats, Seat Cover, Window Curtains, </a:t>
            </a:r>
            <a:r>
              <a:rPr lang="en-US" sz="1600" dirty="0" smtClean="0">
                <a:solidFill>
                  <a:srgbClr val="0070C0"/>
                </a:solidFill>
                <a:cs typeface="Times New Roman" panose="02020603050405020304" pitchFamily="18" charset="0"/>
              </a:rPr>
              <a:t>Ice Box</a:t>
            </a:r>
            <a:r>
              <a:rPr lang="en-US" sz="1600" dirty="0">
                <a:solidFill>
                  <a:srgbClr val="0070C0"/>
                </a:solidFill>
                <a:cs typeface="Times New Roman" panose="02020603050405020304" pitchFamily="18" charset="0"/>
              </a:rPr>
              <a:t>, P.A </a:t>
            </a:r>
            <a:r>
              <a:rPr lang="en-US" sz="1600" dirty="0" smtClean="0">
                <a:solidFill>
                  <a:srgbClr val="0070C0"/>
                </a:solidFill>
                <a:cs typeface="Times New Roman" panose="02020603050405020304" pitchFamily="18" charset="0"/>
              </a:rPr>
              <a:t>Systems, Audio &amp; Video Systems </a:t>
            </a:r>
            <a:r>
              <a:rPr lang="en-US" sz="1600" dirty="0">
                <a:solidFill>
                  <a:srgbClr val="0070C0"/>
                </a:solidFill>
                <a:cs typeface="Times New Roman" panose="02020603050405020304" pitchFamily="18" charset="0"/>
              </a:rPr>
              <a:t>&amp; Eye </a:t>
            </a:r>
            <a:r>
              <a:rPr lang="en-US" sz="1600" dirty="0" smtClean="0">
                <a:solidFill>
                  <a:srgbClr val="0070C0"/>
                </a:solidFill>
                <a:cs typeface="Times New Roman" panose="02020603050405020304" pitchFamily="18" charset="0"/>
              </a:rPr>
              <a:t>Pleasing Interiors</a:t>
            </a:r>
            <a:r>
              <a:rPr lang="en-US" sz="1600" dirty="0">
                <a:solidFill>
                  <a:srgbClr val="0070C0"/>
                </a:solidFill>
                <a:cs typeface="Times New Roman" panose="02020603050405020304" pitchFamily="18" charset="0"/>
              </a:rPr>
              <a:t>.</a:t>
            </a:r>
            <a:br>
              <a:rPr lang="en-US" sz="1600" dirty="0">
                <a:solidFill>
                  <a:srgbClr val="0070C0"/>
                </a:solidFill>
                <a:cs typeface="Times New Roman" panose="02020603050405020304" pitchFamily="18" charset="0"/>
              </a:rPr>
            </a:br>
            <a:endParaRPr lang="en-US" sz="1600" dirty="0">
              <a:solidFill>
                <a:srgbClr val="0070C0"/>
              </a:solidFill>
              <a:cs typeface="Times New Roman" panose="02020603050405020304" pitchFamily="18" charset="0"/>
            </a:endParaRPr>
          </a:p>
          <a:p>
            <a:r>
              <a:rPr lang="en-US" sz="1600" dirty="0" smtClean="0">
                <a:solidFill>
                  <a:srgbClr val="0070C0"/>
                </a:solidFill>
                <a:cs typeface="Times New Roman" panose="02020603050405020304" pitchFamily="18" charset="0"/>
              </a:rPr>
              <a:t>The Vehicles Include  </a:t>
            </a:r>
            <a:r>
              <a:rPr lang="en-US" sz="1600" dirty="0" smtClean="0">
                <a:solidFill>
                  <a:srgbClr val="0070C0"/>
                </a:solidFill>
                <a:ea typeface="Calibri" panose="020F0502020204030204" pitchFamily="34" charset="0"/>
                <a:cs typeface="Times New Roman" panose="02020603050405020304" pitchFamily="18" charset="0"/>
              </a:rPr>
              <a:t>Tata </a:t>
            </a:r>
            <a:r>
              <a:rPr lang="en-US" sz="1600" dirty="0" err="1" smtClean="0">
                <a:solidFill>
                  <a:srgbClr val="0070C0"/>
                </a:solidFill>
                <a:ea typeface="Calibri" panose="020F0502020204030204" pitchFamily="34" charset="0"/>
                <a:cs typeface="Times New Roman" panose="02020603050405020304" pitchFamily="18" charset="0"/>
              </a:rPr>
              <a:t>Indica</a:t>
            </a:r>
            <a:r>
              <a:rPr lang="en-US" sz="1600" dirty="0" smtClean="0">
                <a:solidFill>
                  <a:srgbClr val="0070C0"/>
                </a:solidFill>
                <a:ea typeface="Calibri" panose="020F0502020204030204" pitchFamily="34" charset="0"/>
                <a:cs typeface="Times New Roman" panose="02020603050405020304" pitchFamily="18" charset="0"/>
              </a:rPr>
              <a:t>, Indigo, Swift Desire, Toyota </a:t>
            </a:r>
            <a:r>
              <a:rPr lang="en-US" sz="1600" dirty="0" err="1" smtClean="0">
                <a:solidFill>
                  <a:srgbClr val="0070C0"/>
                </a:solidFill>
                <a:ea typeface="Calibri" panose="020F0502020204030204" pitchFamily="34" charset="0"/>
                <a:cs typeface="Times New Roman" panose="02020603050405020304" pitchFamily="18" charset="0"/>
              </a:rPr>
              <a:t>Etios</a:t>
            </a:r>
            <a:r>
              <a:rPr lang="en-US" sz="1600" dirty="0" smtClean="0">
                <a:solidFill>
                  <a:srgbClr val="0070C0"/>
                </a:solidFill>
                <a:ea typeface="Calibri" panose="020F0502020204030204" pitchFamily="34" charset="0"/>
                <a:cs typeface="Times New Roman" panose="02020603050405020304" pitchFamily="18" charset="0"/>
              </a:rPr>
              <a:t>, </a:t>
            </a:r>
            <a:r>
              <a:rPr lang="en-US" sz="1600" dirty="0" err="1" smtClean="0">
                <a:solidFill>
                  <a:srgbClr val="0070C0"/>
                </a:solidFill>
                <a:ea typeface="Calibri" panose="020F0502020204030204" pitchFamily="34" charset="0"/>
                <a:cs typeface="Times New Roman" panose="02020603050405020304" pitchFamily="18" charset="0"/>
              </a:rPr>
              <a:t>Carolla</a:t>
            </a:r>
            <a:r>
              <a:rPr lang="en-US" sz="1600" dirty="0" smtClean="0">
                <a:solidFill>
                  <a:srgbClr val="0070C0"/>
                </a:solidFill>
                <a:ea typeface="Calibri" panose="020F0502020204030204" pitchFamily="34" charset="0"/>
                <a:cs typeface="Times New Roman" panose="02020603050405020304" pitchFamily="18" charset="0"/>
              </a:rPr>
              <a:t> </a:t>
            </a:r>
            <a:r>
              <a:rPr lang="en-US" sz="1600" dirty="0" err="1" smtClean="0">
                <a:solidFill>
                  <a:srgbClr val="0070C0"/>
                </a:solidFill>
                <a:ea typeface="Calibri" panose="020F0502020204030204" pitchFamily="34" charset="0"/>
                <a:cs typeface="Times New Roman" panose="02020603050405020304" pitchFamily="18" charset="0"/>
              </a:rPr>
              <a:t>Altis</a:t>
            </a:r>
            <a:r>
              <a:rPr lang="en-US" sz="1600" dirty="0" smtClean="0">
                <a:solidFill>
                  <a:srgbClr val="0070C0"/>
                </a:solidFill>
                <a:ea typeface="Calibri" panose="020F0502020204030204" pitchFamily="34" charset="0"/>
                <a:cs typeface="Times New Roman" panose="02020603050405020304" pitchFamily="18" charset="0"/>
              </a:rPr>
              <a:t>, Camry, Benz, BMW, Toyota </a:t>
            </a:r>
            <a:r>
              <a:rPr lang="en-US" sz="1600" dirty="0" err="1" smtClean="0">
                <a:solidFill>
                  <a:srgbClr val="0070C0"/>
                </a:solidFill>
                <a:ea typeface="Calibri" panose="020F0502020204030204" pitchFamily="34" charset="0"/>
                <a:cs typeface="Times New Roman" panose="02020603050405020304" pitchFamily="18" charset="0"/>
              </a:rPr>
              <a:t>Innova</a:t>
            </a:r>
            <a:r>
              <a:rPr lang="en-US" sz="1600" dirty="0" smtClean="0">
                <a:solidFill>
                  <a:srgbClr val="0070C0"/>
                </a:solidFill>
                <a:ea typeface="Calibri" panose="020F0502020204030204" pitchFamily="34" charset="0"/>
                <a:cs typeface="Times New Roman" panose="02020603050405020304" pitchFamily="18" charset="0"/>
              </a:rPr>
              <a:t>, </a:t>
            </a:r>
            <a:r>
              <a:rPr lang="en-US" sz="1600" dirty="0" err="1" smtClean="0">
                <a:solidFill>
                  <a:srgbClr val="0070C0"/>
                </a:solidFill>
                <a:ea typeface="Calibri" panose="020F0502020204030204" pitchFamily="34" charset="0"/>
                <a:cs typeface="Times New Roman" panose="02020603050405020304" pitchFamily="18" charset="0"/>
              </a:rPr>
              <a:t>Innova</a:t>
            </a:r>
            <a:r>
              <a:rPr lang="en-US" sz="1600" dirty="0" smtClean="0">
                <a:solidFill>
                  <a:srgbClr val="0070C0"/>
                </a:solidFill>
                <a:ea typeface="Calibri" panose="020F0502020204030204" pitchFamily="34" charset="0"/>
                <a:cs typeface="Times New Roman" panose="02020603050405020304" pitchFamily="18" charset="0"/>
              </a:rPr>
              <a:t> </a:t>
            </a:r>
            <a:r>
              <a:rPr lang="en-US" sz="1600" dirty="0" err="1" smtClean="0">
                <a:solidFill>
                  <a:srgbClr val="0070C0"/>
                </a:solidFill>
                <a:ea typeface="Calibri" panose="020F0502020204030204" pitchFamily="34" charset="0"/>
                <a:cs typeface="Times New Roman" panose="02020603050405020304" pitchFamily="18" charset="0"/>
              </a:rPr>
              <a:t>Crysta</a:t>
            </a:r>
            <a:r>
              <a:rPr lang="en-US" sz="1600" dirty="0" smtClean="0">
                <a:solidFill>
                  <a:srgbClr val="0070C0"/>
                </a:solidFill>
                <a:ea typeface="Calibri" panose="020F0502020204030204" pitchFamily="34" charset="0"/>
                <a:cs typeface="Times New Roman" panose="02020603050405020304" pitchFamily="18" charset="0"/>
              </a:rPr>
              <a:t>, Tempo Traveler, Mazda, Ashok Leyland Mini &amp; Bigger A/C &amp; Non A/C Coaches.</a:t>
            </a:r>
            <a:endParaRPr lang="en-IN" sz="1600" dirty="0">
              <a:solidFill>
                <a:srgbClr val="0070C0"/>
              </a:solidFill>
              <a:cs typeface="Times New Roman" panose="02020603050405020304" pitchFamily="18" charset="0"/>
            </a:endParaRPr>
          </a:p>
        </p:txBody>
      </p:sp>
      <p:grpSp>
        <p:nvGrpSpPr>
          <p:cNvPr id="3" name="Group 2"/>
          <p:cNvGrpSpPr/>
          <p:nvPr/>
        </p:nvGrpSpPr>
        <p:grpSpPr>
          <a:xfrm>
            <a:off x="6171728" y="1118296"/>
            <a:ext cx="5801969" cy="2538946"/>
            <a:chOff x="1142528" y="3552397"/>
            <a:chExt cx="5801969" cy="2538946"/>
          </a:xfrm>
        </p:grpSpPr>
        <p:pic>
          <p:nvPicPr>
            <p:cNvPr id="9" name="Picture 17" descr="SM- 18 SEA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4032" y="4955355"/>
              <a:ext cx="1856336" cy="113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25 Seater Ashok leyland AC.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5864" y="3552397"/>
              <a:ext cx="1852742" cy="113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2528" y="3554087"/>
              <a:ext cx="1802028" cy="113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528" y="4953665"/>
              <a:ext cx="1801183" cy="113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4232" y="3563129"/>
              <a:ext cx="1810265" cy="1122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4232" y="4953665"/>
              <a:ext cx="1810265" cy="113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25716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6237" y="1842264"/>
            <a:ext cx="2696862" cy="1797908"/>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4737" y="1842264"/>
            <a:ext cx="2696862" cy="1797908"/>
          </a:xfrm>
          <a:prstGeom prst="rect">
            <a:avLst/>
          </a:prstGeom>
          <a:noFill/>
          <a:ln>
            <a:no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530" y="1842264"/>
            <a:ext cx="2696862" cy="1797908"/>
          </a:xfrm>
          <a:prstGeom prst="rect">
            <a:avLst/>
          </a:prstGeom>
          <a:noFill/>
          <a:ln>
            <a:no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8862" y="1842264"/>
            <a:ext cx="2696862" cy="1797908"/>
          </a:xfrm>
          <a:prstGeom prst="rect">
            <a:avLst/>
          </a:prstGeom>
          <a:noFill/>
          <a:ln>
            <a:noFill/>
          </a:ln>
        </p:spPr>
      </p:pic>
      <p:sp>
        <p:nvSpPr>
          <p:cNvPr id="7" name="Rectangle 6"/>
          <p:cNvSpPr/>
          <p:nvPr/>
        </p:nvSpPr>
        <p:spPr>
          <a:xfrm>
            <a:off x="870120" y="121391"/>
            <a:ext cx="11321879" cy="615553"/>
          </a:xfrm>
          <a:prstGeom prst="rect">
            <a:avLst/>
          </a:prstGeom>
          <a:noFill/>
        </p:spPr>
        <p:txBody>
          <a:bodyPr wrap="square" lIns="91440" tIns="45720" rIns="91440" bIns="45720">
            <a:spAutoFit/>
          </a:bodyPr>
          <a:lstStyle/>
          <a:p>
            <a:r>
              <a:rPr lang="en-US" sz="3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Vehicles of Staff Transportation</a:t>
            </a:r>
            <a:endParaRPr lang="en-US" sz="3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93497" y="4110755"/>
            <a:ext cx="2397940" cy="1798455"/>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98235" y="4112174"/>
            <a:ext cx="2396048" cy="1797036"/>
          </a:xfrm>
          <a:prstGeom prst="rect">
            <a:avLst/>
          </a:prstGeom>
        </p:spPr>
      </p:pic>
      <p:pic>
        <p:nvPicPr>
          <p:cNvPr id="18" name="Picture 17"/>
          <p:cNvPicPr>
            <a:picLocks noChangeAspect="1"/>
          </p:cNvPicPr>
          <p:nvPr/>
        </p:nvPicPr>
        <p:blipFill>
          <a:blip r:embed="rId8"/>
          <a:stretch>
            <a:fillRect/>
          </a:stretch>
        </p:blipFill>
        <p:spPr>
          <a:xfrm>
            <a:off x="1055599" y="4110755"/>
            <a:ext cx="3200010" cy="1798455"/>
          </a:xfrm>
          <a:prstGeom prst="rect">
            <a:avLst/>
          </a:prstGeom>
        </p:spPr>
      </p:pic>
      <p:pic>
        <p:nvPicPr>
          <p:cNvPr id="20" name="Picture 19"/>
          <p:cNvPicPr>
            <a:picLocks noChangeAspect="1"/>
          </p:cNvPicPr>
          <p:nvPr/>
        </p:nvPicPr>
        <p:blipFill>
          <a:blip r:embed="rId9"/>
          <a:stretch>
            <a:fillRect/>
          </a:stretch>
        </p:blipFill>
        <p:spPr>
          <a:xfrm>
            <a:off x="9511179" y="4115352"/>
            <a:ext cx="2414121" cy="1810591"/>
          </a:xfrm>
          <a:prstGeom prst="rect">
            <a:avLst/>
          </a:prstGeom>
        </p:spPr>
      </p:pic>
    </p:spTree>
    <p:extLst>
      <p:ext uri="{BB962C8B-B14F-4D97-AF65-F5344CB8AC3E}">
        <p14:creationId xmlns:p14="http://schemas.microsoft.com/office/powerpoint/2010/main" val="3467568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4013" y="121391"/>
            <a:ext cx="3526543" cy="830997"/>
          </a:xfrm>
          <a:prstGeom prst="rect">
            <a:avLst/>
          </a:prstGeom>
          <a:noFill/>
        </p:spPr>
        <p:txBody>
          <a:bodyPr wrap="none" lIns="91440" tIns="45720" rIns="91440" bIns="45720">
            <a:spAutoFit/>
          </a:bodyPr>
          <a:lstStyle/>
          <a:p>
            <a:pPr algn="ctr"/>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Our </a:t>
            </a:r>
            <a:r>
              <a:rPr lang="en-U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Clientele</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3" name="AutoShape 16" descr="Image result for molex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2" name="Group 1"/>
          <p:cNvGrpSpPr/>
          <p:nvPr/>
        </p:nvGrpSpPr>
        <p:grpSpPr>
          <a:xfrm>
            <a:off x="1413994" y="1078749"/>
            <a:ext cx="8991281" cy="5125484"/>
            <a:chOff x="1413994" y="1078749"/>
            <a:chExt cx="8991281" cy="5125484"/>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5434" y="2171652"/>
              <a:ext cx="1815633" cy="404886"/>
            </a:xfrm>
            <a:prstGeom prst="rect">
              <a:avLst/>
            </a:prstGeom>
          </p:spPr>
        </p:pic>
        <p:pic>
          <p:nvPicPr>
            <p:cNvPr id="1026" name="Picture 2" descr="https://upload.wikimedia.org/wikipedia/commons/thumb/3/3e/EMC_Corporation_logo.svg/2000px-EMC_Corporation_logo.sv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9793" y="1078749"/>
              <a:ext cx="1459922" cy="513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eclinso.com/wp-content/uploads/2013/04/logo-lique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24165" y="3009341"/>
              <a:ext cx="1683401" cy="5412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reo.typepad.com/.a/6a0120a6002285970c01a73db06035970d-320wi"/>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38787" y="3174426"/>
              <a:ext cx="1342754" cy="5903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isim.ac.in/html/images/IBM_logo.gi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454901" y="4184635"/>
              <a:ext cx="1510527" cy="70687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www.concentrix.com/wp-content/uploads/2016/05/cnx_logo.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491002" y="2081064"/>
              <a:ext cx="1800406" cy="4260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malbraychemicals.com/images/zzzz%202.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19420" y="5383125"/>
              <a:ext cx="1823265" cy="6326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nspirefest.com/wp-content/uploads/2015/04/Fidelity-logo.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896916" y="3087668"/>
              <a:ext cx="1468272" cy="6240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microsoft.com/indonesia/events/lightup/Images/Microsoft_Logo.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770000" y="1138321"/>
              <a:ext cx="1722103" cy="40882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fullhdpictures.com/wp-content/uploads/2016/06/Adobe-Logos-HD.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992258" y="4336191"/>
              <a:ext cx="1277588" cy="5305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oltag.com/wp-content/photos/2014/09/AMD-logo.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413994" y="5408878"/>
              <a:ext cx="1592342" cy="79535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3dprintingevent.com/wp-content/uploads/otis.pn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490393" y="2033099"/>
              <a:ext cx="1439542" cy="68199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s://www.synopsys.com/Company/PressRoom/PublishingImages/logo/synopsys_color.pn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8530125" y="3985928"/>
              <a:ext cx="1743698" cy="3836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jss college kengeri bangalore"/>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464097" y="3186432"/>
              <a:ext cx="781927" cy="7924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kumarans school logo"/>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458357" y="2171652"/>
              <a:ext cx="769257" cy="7692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tessolve logo"/>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519356" y="4804843"/>
              <a:ext cx="1800406" cy="3186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axa logo"/>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493792" y="1193432"/>
              <a:ext cx="694164" cy="6972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Image result for gea logo"/>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209713" y="4432170"/>
              <a:ext cx="1369775" cy="4254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Image result for molex logo"/>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6177289" y="5508412"/>
              <a:ext cx="1848158" cy="5320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manhattan logo"/>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8561195" y="5481876"/>
              <a:ext cx="1844080" cy="5339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444791" y="1142649"/>
              <a:ext cx="1829032" cy="890450"/>
            </a:xfrm>
            <a:prstGeom prst="rect">
              <a:avLst/>
            </a:prstGeom>
          </p:spPr>
        </p:pic>
      </p:grpSp>
    </p:spTree>
    <p:extLst>
      <p:ext uri="{BB962C8B-B14F-4D97-AF65-F5344CB8AC3E}">
        <p14:creationId xmlns:p14="http://schemas.microsoft.com/office/powerpoint/2010/main" val="4166878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4013" y="121391"/>
            <a:ext cx="3526543" cy="830997"/>
          </a:xfrm>
          <a:prstGeom prst="rect">
            <a:avLst/>
          </a:prstGeom>
          <a:noFill/>
        </p:spPr>
        <p:txBody>
          <a:bodyPr wrap="none" lIns="91440" tIns="45720" rIns="91440" bIns="45720">
            <a:spAutoFit/>
          </a:bodyPr>
          <a:lstStyle/>
          <a:p>
            <a:pPr algn="ctr"/>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Our </a:t>
            </a:r>
            <a:r>
              <a:rPr lang="en-U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Clientele</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grpSp>
        <p:nvGrpSpPr>
          <p:cNvPr id="3" name="Group 2"/>
          <p:cNvGrpSpPr/>
          <p:nvPr/>
        </p:nvGrpSpPr>
        <p:grpSpPr>
          <a:xfrm>
            <a:off x="514211" y="1176127"/>
            <a:ext cx="11129751" cy="5231910"/>
            <a:chOff x="514211" y="1176127"/>
            <a:chExt cx="11129751" cy="5231910"/>
          </a:xfrm>
        </p:grpSpPr>
        <p:sp>
          <p:nvSpPr>
            <p:cNvPr id="4" name="TextBox 3"/>
            <p:cNvSpPr txBox="1"/>
            <p:nvPr/>
          </p:nvSpPr>
          <p:spPr>
            <a:xfrm>
              <a:off x="8419087" y="6007927"/>
              <a:ext cx="3155543" cy="400110"/>
            </a:xfrm>
            <a:prstGeom prst="rect">
              <a:avLst/>
            </a:prstGeom>
            <a:noFill/>
          </p:spPr>
          <p:txBody>
            <a:bodyPr wrap="none" rtlCol="0">
              <a:spAutoFit/>
            </a:bodyPr>
            <a:lstStyle/>
            <a:p>
              <a:pPr algn="ctr"/>
              <a:r>
                <a:rPr lang="en-IN" sz="2000" b="1" dirty="0" smtClean="0">
                  <a:solidFill>
                    <a:srgbClr val="C00000"/>
                  </a:solidFill>
                  <a:cs typeface="Times New Roman" panose="02020603050405020304" pitchFamily="18" charset="0"/>
                </a:rPr>
                <a:t>And Many More Companies</a:t>
              </a:r>
              <a:endParaRPr lang="en-IN" sz="2000" b="1" dirty="0">
                <a:solidFill>
                  <a:srgbClr val="C00000"/>
                </a:solidFill>
                <a:cs typeface="Times New Roman" panose="02020603050405020304" pitchFamily="18" charset="0"/>
              </a:endParaRPr>
            </a:p>
          </p:txBody>
        </p:sp>
        <p:pic>
          <p:nvPicPr>
            <p:cNvPr id="1026" name="Picture 2" descr="Image result for KSTDC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016" y="1187393"/>
              <a:ext cx="893889" cy="11682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aj gatewa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9617" y="1274260"/>
              <a:ext cx="2552391" cy="7619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kpcl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211" y="2440589"/>
              <a:ext cx="1041695" cy="10416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wipro group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4013" y="1176127"/>
              <a:ext cx="1038791" cy="103879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oracl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9617" y="2620106"/>
              <a:ext cx="2640173" cy="3749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saarc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1138" y="2438657"/>
              <a:ext cx="887937" cy="100027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tata birla grou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211" y="3840876"/>
              <a:ext cx="1041695" cy="7812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9"/>
            <a:stretch>
              <a:fillRect/>
            </a:stretch>
          </p:blipFill>
          <p:spPr>
            <a:xfrm>
              <a:off x="9013771" y="4252806"/>
              <a:ext cx="2560859" cy="806398"/>
            </a:xfrm>
            <a:prstGeom prst="rect">
              <a:avLst/>
            </a:prstGeom>
          </p:spPr>
        </p:pic>
        <p:pic>
          <p:nvPicPr>
            <p:cNvPr id="7" name="Picture 6"/>
            <p:cNvPicPr>
              <a:picLocks noChangeAspect="1"/>
            </p:cNvPicPr>
            <p:nvPr/>
          </p:nvPicPr>
          <p:blipFill>
            <a:blip r:embed="rId10"/>
            <a:stretch>
              <a:fillRect/>
            </a:stretch>
          </p:blipFill>
          <p:spPr>
            <a:xfrm>
              <a:off x="9013771" y="3438929"/>
              <a:ext cx="2432255" cy="671421"/>
            </a:xfrm>
            <a:prstGeom prst="rect">
              <a:avLst/>
            </a:prstGeom>
          </p:spPr>
        </p:pic>
        <p:pic>
          <p:nvPicPr>
            <p:cNvPr id="8" name="Picture 7"/>
            <p:cNvPicPr>
              <a:picLocks noChangeAspect="1"/>
            </p:cNvPicPr>
            <p:nvPr/>
          </p:nvPicPr>
          <p:blipFill>
            <a:blip r:embed="rId11"/>
            <a:stretch>
              <a:fillRect/>
            </a:stretch>
          </p:blipFill>
          <p:spPr>
            <a:xfrm>
              <a:off x="647706" y="5124221"/>
              <a:ext cx="808911" cy="929783"/>
            </a:xfrm>
            <a:prstGeom prst="rect">
              <a:avLst/>
            </a:prstGeom>
          </p:spPr>
        </p:pic>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13771" y="5395838"/>
              <a:ext cx="2630191" cy="461265"/>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51386" y="1325498"/>
              <a:ext cx="1681164" cy="681038"/>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651386" y="2461869"/>
              <a:ext cx="1689324" cy="744375"/>
            </a:xfrm>
            <a:prstGeom prst="rect">
              <a:avLst/>
            </a:prstGeom>
          </p:spPr>
        </p:pic>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65035" y="5219153"/>
              <a:ext cx="2817356" cy="852250"/>
            </a:xfrm>
            <a:prstGeom prst="rect">
              <a:avLst/>
            </a:prstGeom>
          </p:spPr>
        </p:pic>
        <p:pic>
          <p:nvPicPr>
            <p:cNvPr id="13" name="Picture 12"/>
            <p:cNvPicPr>
              <a:picLocks noChangeAspect="1"/>
            </p:cNvPicPr>
            <p:nvPr/>
          </p:nvPicPr>
          <p:blipFill>
            <a:blip r:embed="rId16"/>
            <a:stretch>
              <a:fillRect/>
            </a:stretch>
          </p:blipFill>
          <p:spPr>
            <a:xfrm>
              <a:off x="5865035" y="3442993"/>
              <a:ext cx="2485033" cy="737536"/>
            </a:xfrm>
            <a:prstGeom prst="rect">
              <a:avLst/>
            </a:prstGeom>
          </p:spPr>
        </p:pic>
        <p:pic>
          <p:nvPicPr>
            <p:cNvPr id="14" name="Picture 13"/>
            <p:cNvPicPr>
              <a:picLocks noChangeAspect="1"/>
            </p:cNvPicPr>
            <p:nvPr/>
          </p:nvPicPr>
          <p:blipFill>
            <a:blip r:embed="rId17"/>
            <a:stretch>
              <a:fillRect/>
            </a:stretch>
          </p:blipFill>
          <p:spPr>
            <a:xfrm>
              <a:off x="5807676" y="4246944"/>
              <a:ext cx="2649704" cy="812260"/>
            </a:xfrm>
            <a:prstGeom prst="rect">
              <a:avLst/>
            </a:prstGeom>
          </p:spPr>
        </p:pic>
        <p:pic>
          <p:nvPicPr>
            <p:cNvPr id="15" name="Picture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60867" y="1203250"/>
              <a:ext cx="2343322" cy="820613"/>
            </a:xfrm>
            <a:prstGeom prst="rect">
              <a:avLst/>
            </a:prstGeom>
          </p:spPr>
        </p:pic>
        <p:pic>
          <p:nvPicPr>
            <p:cNvPr id="16" name="Picture 1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099000" y="3599356"/>
              <a:ext cx="965062" cy="1077360"/>
            </a:xfrm>
            <a:prstGeom prst="rect">
              <a:avLst/>
            </a:prstGeom>
          </p:spPr>
        </p:pic>
        <p:pic>
          <p:nvPicPr>
            <p:cNvPr id="17" name="Picture 16"/>
            <p:cNvPicPr>
              <a:picLocks noChangeAspect="1"/>
            </p:cNvPicPr>
            <p:nvPr/>
          </p:nvPicPr>
          <p:blipFill>
            <a:blip r:embed="rId20"/>
            <a:stretch>
              <a:fillRect/>
            </a:stretch>
          </p:blipFill>
          <p:spPr>
            <a:xfrm>
              <a:off x="1956764" y="5124221"/>
              <a:ext cx="1249534" cy="838165"/>
            </a:xfrm>
            <a:prstGeom prst="rect">
              <a:avLst/>
            </a:prstGeom>
          </p:spPr>
        </p:pic>
        <p:pic>
          <p:nvPicPr>
            <p:cNvPr id="18" name="Picture 1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901488" y="3618190"/>
              <a:ext cx="1343372" cy="1065742"/>
            </a:xfrm>
            <a:prstGeom prst="rect">
              <a:avLst/>
            </a:prstGeom>
          </p:spPr>
        </p:pic>
        <p:pic>
          <p:nvPicPr>
            <p:cNvPr id="19" name="Picture 18"/>
            <p:cNvPicPr>
              <a:picLocks noChangeAspect="1"/>
            </p:cNvPicPr>
            <p:nvPr/>
          </p:nvPicPr>
          <p:blipFill>
            <a:blip r:embed="rId22"/>
            <a:stretch>
              <a:fillRect/>
            </a:stretch>
          </p:blipFill>
          <p:spPr>
            <a:xfrm>
              <a:off x="3820282" y="5095878"/>
              <a:ext cx="1505785" cy="866508"/>
            </a:xfrm>
            <a:prstGeom prst="rect">
              <a:avLst/>
            </a:prstGeom>
          </p:spPr>
        </p:pic>
        <p:pic>
          <p:nvPicPr>
            <p:cNvPr id="20" name="Picture 19"/>
            <p:cNvPicPr>
              <a:picLocks noChangeAspect="1"/>
            </p:cNvPicPr>
            <p:nvPr/>
          </p:nvPicPr>
          <p:blipFill>
            <a:blip r:embed="rId23"/>
            <a:stretch>
              <a:fillRect/>
            </a:stretch>
          </p:blipFill>
          <p:spPr>
            <a:xfrm>
              <a:off x="5894993" y="2514745"/>
              <a:ext cx="2409196" cy="592867"/>
            </a:xfrm>
            <a:prstGeom prst="rect">
              <a:avLst/>
            </a:prstGeom>
          </p:spPr>
        </p:pic>
      </p:grpSp>
    </p:spTree>
    <p:extLst>
      <p:ext uri="{BB962C8B-B14F-4D97-AF65-F5344CB8AC3E}">
        <p14:creationId xmlns:p14="http://schemas.microsoft.com/office/powerpoint/2010/main" val="1514789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848" y="70744"/>
            <a:ext cx="7548861" cy="677108"/>
          </a:xfrm>
          <a:prstGeom prst="rect">
            <a:avLst/>
          </a:prstGeom>
          <a:noFill/>
        </p:spPr>
        <p:txBody>
          <a:bodyPr wrap="none" lIns="91440" tIns="45720" rIns="91440" bIns="45720">
            <a:spAutoFit/>
          </a:bodyPr>
          <a:lstStyle/>
          <a:p>
            <a:pPr algn="ctr"/>
            <a:r>
              <a:rPr lang="en-US" sz="3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Recognitions and Memberships</a:t>
            </a:r>
            <a:endParaRPr lang="en-US" sz="3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4" name="Rectangle 3"/>
          <p:cNvSpPr/>
          <p:nvPr/>
        </p:nvSpPr>
        <p:spPr>
          <a:xfrm>
            <a:off x="578804" y="1165215"/>
            <a:ext cx="6054448" cy="5293757"/>
          </a:xfrm>
          <a:prstGeom prst="rect">
            <a:avLst/>
          </a:prstGeom>
        </p:spPr>
        <p:txBody>
          <a:bodyPr wrap="square">
            <a:spAutoFit/>
          </a:bodyPr>
          <a:lstStyle/>
          <a:p>
            <a:r>
              <a:rPr lang="en-US" sz="1400" u="sng" dirty="0">
                <a:solidFill>
                  <a:srgbClr val="0070C0"/>
                </a:solidFill>
                <a:cs typeface="Arial" panose="020B0604020202020204" pitchFamily="34" charset="0"/>
              </a:rPr>
              <a:t>We are recognized by</a:t>
            </a:r>
            <a:r>
              <a:rPr lang="en-US" sz="1400" u="sng" dirty="0" smtClean="0">
                <a:solidFill>
                  <a:srgbClr val="0070C0"/>
                </a:solidFill>
                <a:cs typeface="Arial" panose="020B0604020202020204" pitchFamily="34" charset="0"/>
              </a:rPr>
              <a:t>:</a:t>
            </a:r>
          </a:p>
          <a:p>
            <a:r>
              <a:rPr lang="en-US" sz="1400" dirty="0" smtClean="0">
                <a:solidFill>
                  <a:srgbClr val="0070C0"/>
                </a:solidFill>
                <a:cs typeface="Arial" panose="020B0604020202020204" pitchFamily="34" charset="0"/>
              </a:rPr>
              <a:t>Department </a:t>
            </a:r>
            <a:r>
              <a:rPr lang="en-US" sz="1400" dirty="0">
                <a:solidFill>
                  <a:srgbClr val="0070C0"/>
                </a:solidFill>
                <a:cs typeface="Arial" panose="020B0604020202020204" pitchFamily="34" charset="0"/>
              </a:rPr>
              <a:t>of Tourism, Government of </a:t>
            </a:r>
            <a:r>
              <a:rPr lang="en-US" sz="1400" dirty="0" smtClean="0">
                <a:solidFill>
                  <a:srgbClr val="0070C0"/>
                </a:solidFill>
                <a:cs typeface="Arial" panose="020B0604020202020204" pitchFamily="34" charset="0"/>
              </a:rPr>
              <a:t>India</a:t>
            </a:r>
          </a:p>
          <a:p>
            <a:r>
              <a:rPr lang="en-US" sz="1400" dirty="0" smtClean="0">
                <a:solidFill>
                  <a:srgbClr val="0070C0"/>
                </a:solidFill>
                <a:cs typeface="Arial" panose="020B0604020202020204" pitchFamily="34" charset="0"/>
              </a:rPr>
              <a:t>Department </a:t>
            </a:r>
            <a:r>
              <a:rPr lang="en-US" sz="1400" dirty="0">
                <a:solidFill>
                  <a:srgbClr val="0070C0"/>
                </a:solidFill>
                <a:cs typeface="Arial" panose="020B0604020202020204" pitchFamily="34" charset="0"/>
              </a:rPr>
              <a:t>of Tourism, Government of </a:t>
            </a:r>
            <a:r>
              <a:rPr lang="en-US" sz="1400" dirty="0" smtClean="0">
                <a:solidFill>
                  <a:srgbClr val="0070C0"/>
                </a:solidFill>
                <a:cs typeface="Arial" panose="020B0604020202020204" pitchFamily="34" charset="0"/>
              </a:rPr>
              <a:t>Karnataka</a:t>
            </a:r>
          </a:p>
          <a:p>
            <a:endParaRPr lang="en-US" sz="1400" dirty="0">
              <a:solidFill>
                <a:srgbClr val="0070C0"/>
              </a:solidFill>
              <a:cs typeface="Arial" panose="020B0604020202020204" pitchFamily="34" charset="0"/>
            </a:endParaRPr>
          </a:p>
          <a:p>
            <a:pPr>
              <a:defRPr/>
            </a:pPr>
            <a:r>
              <a:rPr lang="en-US" sz="1400" u="sng" dirty="0" smtClean="0">
                <a:solidFill>
                  <a:srgbClr val="0070C0"/>
                </a:solidFill>
                <a:cs typeface="Arial" panose="020B0604020202020204" pitchFamily="34" charset="0"/>
              </a:rPr>
              <a:t>We are authorized members of:</a:t>
            </a:r>
          </a:p>
          <a:p>
            <a:pPr>
              <a:defRPr/>
            </a:pPr>
            <a:r>
              <a:rPr lang="en-US" sz="1400" dirty="0" smtClean="0">
                <a:solidFill>
                  <a:srgbClr val="0070C0"/>
                </a:solidFill>
                <a:cs typeface="Arial" panose="020B0604020202020204" pitchFamily="34" charset="0"/>
              </a:rPr>
              <a:t>Indian Association of Tour Operators (IATO)</a:t>
            </a:r>
          </a:p>
          <a:p>
            <a:pPr>
              <a:defRPr/>
            </a:pPr>
            <a:r>
              <a:rPr lang="en-US" sz="1400" dirty="0" smtClean="0">
                <a:solidFill>
                  <a:srgbClr val="0070C0"/>
                </a:solidFill>
                <a:cs typeface="Arial" panose="020B0604020202020204" pitchFamily="34" charset="0"/>
              </a:rPr>
              <a:t>Travel Agents Association of India (TAAI)</a:t>
            </a:r>
          </a:p>
          <a:p>
            <a:pPr>
              <a:defRPr/>
            </a:pPr>
            <a:r>
              <a:rPr lang="en-US" sz="1400" dirty="0" smtClean="0">
                <a:solidFill>
                  <a:srgbClr val="0070C0"/>
                </a:solidFill>
                <a:cs typeface="Arial" panose="020B0604020202020204" pitchFamily="34" charset="0"/>
              </a:rPr>
              <a:t>India Tourist Transporters Association (ITTA)</a:t>
            </a:r>
          </a:p>
          <a:p>
            <a:pPr>
              <a:defRPr/>
            </a:pPr>
            <a:r>
              <a:rPr lang="en-IN" sz="1400" dirty="0" smtClean="0">
                <a:solidFill>
                  <a:srgbClr val="0070C0"/>
                </a:solidFill>
                <a:cs typeface="Arial" panose="020B0604020202020204" pitchFamily="34" charset="0"/>
              </a:rPr>
              <a:t>Bangalore Tourist Taxi Owners Association </a:t>
            </a:r>
            <a:r>
              <a:rPr lang="en-US" sz="1400" dirty="0" smtClean="0">
                <a:solidFill>
                  <a:srgbClr val="0070C0"/>
                </a:solidFill>
                <a:cs typeface="Arial" panose="020B0604020202020204" pitchFamily="34" charset="0"/>
              </a:rPr>
              <a:t>(BTTOA)</a:t>
            </a:r>
          </a:p>
          <a:p>
            <a:pPr>
              <a:defRPr/>
            </a:pPr>
            <a:r>
              <a:rPr lang="en-US" sz="1400" dirty="0" smtClean="0">
                <a:solidFill>
                  <a:srgbClr val="0070C0"/>
                </a:solidFill>
                <a:cs typeface="Arial" panose="020B0604020202020204" pitchFamily="34" charset="0"/>
              </a:rPr>
              <a:t>Federation of Karnataka Chamber of Commerce &amp; Industries (FKCCI)</a:t>
            </a:r>
          </a:p>
          <a:p>
            <a:pPr>
              <a:defRPr/>
            </a:pPr>
            <a:r>
              <a:rPr lang="en-US" sz="1400" dirty="0" smtClean="0">
                <a:solidFill>
                  <a:srgbClr val="0070C0"/>
                </a:solidFill>
                <a:cs typeface="Arial" panose="020B0604020202020204" pitchFamily="34" charset="0"/>
              </a:rPr>
              <a:t>Karnataka Tourism Forum (KTF)</a:t>
            </a:r>
          </a:p>
          <a:p>
            <a:pPr>
              <a:defRPr/>
            </a:pPr>
            <a:r>
              <a:rPr lang="en-US" sz="1400" dirty="0" smtClean="0">
                <a:solidFill>
                  <a:srgbClr val="0070C0"/>
                </a:solidFill>
                <a:cs typeface="Arial" panose="020B0604020202020204" pitchFamily="34" charset="0"/>
              </a:rPr>
              <a:t>International Air Transport Association (IATA)</a:t>
            </a:r>
          </a:p>
          <a:p>
            <a:pPr>
              <a:defRPr/>
            </a:pPr>
            <a:endParaRPr lang="en-US" sz="1400" dirty="0">
              <a:solidFill>
                <a:srgbClr val="0070C0"/>
              </a:solidFill>
              <a:cs typeface="Arial" panose="020B0604020202020204" pitchFamily="34" charset="0"/>
            </a:endParaRPr>
          </a:p>
          <a:p>
            <a:pPr>
              <a:defRPr/>
            </a:pPr>
            <a:r>
              <a:rPr lang="en-US" sz="1400" u="sng" dirty="0">
                <a:solidFill>
                  <a:srgbClr val="0070C0"/>
                </a:solidFill>
                <a:cs typeface="Arial" panose="020B0604020202020204" pitchFamily="34" charset="0"/>
              </a:rPr>
              <a:t>We Are Authorized Agents For</a:t>
            </a:r>
          </a:p>
          <a:p>
            <a:pPr>
              <a:defRPr/>
            </a:pPr>
            <a:r>
              <a:rPr lang="en-US" sz="1400" dirty="0">
                <a:solidFill>
                  <a:srgbClr val="0070C0"/>
                </a:solidFill>
                <a:cs typeface="Arial" panose="020B0604020202020204" pitchFamily="34" charset="0"/>
              </a:rPr>
              <a:t>India Tourism Development Corporation (ITDC)</a:t>
            </a:r>
          </a:p>
          <a:p>
            <a:pPr>
              <a:defRPr/>
            </a:pPr>
            <a:r>
              <a:rPr lang="en-US" sz="1400" dirty="0">
                <a:solidFill>
                  <a:srgbClr val="0070C0"/>
                </a:solidFill>
                <a:cs typeface="Arial" panose="020B0604020202020204" pitchFamily="34" charset="0"/>
              </a:rPr>
              <a:t>Karnataka State Tourism Development Corporation (KSTDC)</a:t>
            </a:r>
          </a:p>
          <a:p>
            <a:pPr>
              <a:defRPr/>
            </a:pPr>
            <a:r>
              <a:rPr lang="en-US" sz="1400" dirty="0">
                <a:solidFill>
                  <a:srgbClr val="0070C0"/>
                </a:solidFill>
                <a:cs typeface="Arial" panose="020B0604020202020204" pitchFamily="34" charset="0"/>
              </a:rPr>
              <a:t>Tamil Nadu Tourism Development Corporation (TTDC)</a:t>
            </a:r>
          </a:p>
          <a:p>
            <a:pPr>
              <a:defRPr/>
            </a:pPr>
            <a:r>
              <a:rPr lang="en-US" sz="1400" dirty="0">
                <a:solidFill>
                  <a:srgbClr val="0070C0"/>
                </a:solidFill>
                <a:cs typeface="Arial" panose="020B0604020202020204" pitchFamily="34" charset="0"/>
              </a:rPr>
              <a:t>Kerala Tourism Development Corporation (KTDC)</a:t>
            </a:r>
          </a:p>
          <a:p>
            <a:pPr>
              <a:defRPr/>
            </a:pPr>
            <a:r>
              <a:rPr lang="en-US" sz="1400" dirty="0">
                <a:solidFill>
                  <a:srgbClr val="0070C0"/>
                </a:solidFill>
                <a:cs typeface="Arial" panose="020B0604020202020204" pitchFamily="34" charset="0"/>
              </a:rPr>
              <a:t>Rajasthan Tourism Development Corporation (RTDC)</a:t>
            </a:r>
          </a:p>
          <a:p>
            <a:pPr>
              <a:defRPr/>
            </a:pPr>
            <a:r>
              <a:rPr lang="en-US" sz="1400" dirty="0">
                <a:solidFill>
                  <a:srgbClr val="0070C0"/>
                </a:solidFill>
                <a:cs typeface="Arial" panose="020B0604020202020204" pitchFamily="34" charset="0"/>
              </a:rPr>
              <a:t>Pondicherry Tourism Development Corporation (PTDC)</a:t>
            </a:r>
          </a:p>
          <a:p>
            <a:pPr>
              <a:defRPr/>
            </a:pPr>
            <a:r>
              <a:rPr lang="en-US" sz="1400" dirty="0">
                <a:solidFill>
                  <a:srgbClr val="0070C0"/>
                </a:solidFill>
                <a:cs typeface="Arial" panose="020B0604020202020204" pitchFamily="34" charset="0"/>
              </a:rPr>
              <a:t>Andhra Pradesh Tourism Development Corporation (APTDC)</a:t>
            </a:r>
          </a:p>
          <a:p>
            <a:pPr>
              <a:defRPr/>
            </a:pPr>
            <a:r>
              <a:rPr lang="en-US" sz="1400" dirty="0">
                <a:solidFill>
                  <a:srgbClr val="0070C0"/>
                </a:solidFill>
                <a:cs typeface="Arial" panose="020B0604020202020204" pitchFamily="34" charset="0"/>
              </a:rPr>
              <a:t>Gujarat Tourism Development Corporation (GTDC) </a:t>
            </a:r>
            <a:endParaRPr lang="en-IN" sz="1400" dirty="0">
              <a:solidFill>
                <a:srgbClr val="0070C0"/>
              </a:solidFill>
              <a:cs typeface="Arial" panose="020B0604020202020204" pitchFamily="34" charset="0"/>
            </a:endParaRPr>
          </a:p>
          <a:p>
            <a:pPr>
              <a:defRPr/>
            </a:pPr>
            <a:endParaRPr lang="en-US" sz="1400" dirty="0" smtClean="0">
              <a:solidFill>
                <a:srgbClr val="0070C0"/>
              </a:solidFill>
              <a:cs typeface="Arial" panose="020B0604020202020204" pitchFamily="34" charset="0"/>
            </a:endParaRPr>
          </a:p>
          <a:p>
            <a:r>
              <a:rPr lang="en-US" sz="1400" dirty="0" smtClean="0">
                <a:solidFill>
                  <a:srgbClr val="0070C0"/>
                </a:solidFill>
                <a:cs typeface="Arial" panose="020B0604020202020204" pitchFamily="34" charset="0"/>
              </a:rPr>
              <a:t> </a:t>
            </a:r>
          </a:p>
        </p:txBody>
      </p:sp>
      <p:pic>
        <p:nvPicPr>
          <p:cNvPr id="2052" name="Picture 4" descr="Image result for tourism govt of karnata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256" y="2533985"/>
            <a:ext cx="2819730" cy="9194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ncredible indi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9825" y="1417948"/>
            <a:ext cx="2191511" cy="6740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62218" y="1366399"/>
            <a:ext cx="871675" cy="104371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0041" y="3624572"/>
            <a:ext cx="977643" cy="1023305"/>
          </a:xfrm>
          <a:prstGeom prst="rect">
            <a:avLst/>
          </a:prstGeom>
        </p:spPr>
      </p:pic>
      <p:pic>
        <p:nvPicPr>
          <p:cNvPr id="9" name="Picture 10" descr="Image result for KTF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54779" y="3439245"/>
            <a:ext cx="983219" cy="13939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9825" y="3613189"/>
            <a:ext cx="983220" cy="1046072"/>
          </a:xfrm>
          <a:prstGeom prst="rect">
            <a:avLst/>
          </a:prstGeom>
        </p:spPr>
      </p:pic>
      <p:pic>
        <p:nvPicPr>
          <p:cNvPr id="11" name="Picture 6" descr="http://sathyasaitourist.com/images/itt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9701" y="2550329"/>
            <a:ext cx="857105" cy="87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9"/>
          <a:stretch>
            <a:fillRect/>
          </a:stretch>
        </p:blipFill>
        <p:spPr>
          <a:xfrm>
            <a:off x="10877609" y="2645949"/>
            <a:ext cx="1056284" cy="681985"/>
          </a:xfrm>
          <a:prstGeom prst="rect">
            <a:avLst/>
          </a:prstGeom>
        </p:spPr>
      </p:pic>
      <p:pic>
        <p:nvPicPr>
          <p:cNvPr id="13" name="Picture 2" descr="Image result for itdc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71869" y="5002583"/>
            <a:ext cx="569355" cy="56935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74408" y="5006644"/>
            <a:ext cx="569355" cy="608134"/>
          </a:xfrm>
          <a:prstGeom prst="rect">
            <a:avLst/>
          </a:prstGeom>
        </p:spPr>
      </p:pic>
      <p:pic>
        <p:nvPicPr>
          <p:cNvPr id="15" name="Picture 6" descr="Image result for ttdc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477830" y="5001429"/>
            <a:ext cx="511133" cy="5716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569330" y="5002584"/>
            <a:ext cx="569355" cy="569355"/>
          </a:xfrm>
          <a:prstGeom prst="rect">
            <a:avLst/>
          </a:prstGeom>
        </p:spPr>
      </p:pic>
      <p:pic>
        <p:nvPicPr>
          <p:cNvPr id="17" name="Picture 10" descr="Image result for rtdc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2517" y="3761420"/>
            <a:ext cx="627578" cy="7496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Image result for ptdc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096079" y="4998923"/>
            <a:ext cx="920682" cy="5493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Image result for aptdc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123877" y="5104111"/>
            <a:ext cx="810016" cy="3688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Gujarat Tourism"/>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76983" y="4998923"/>
            <a:ext cx="726323" cy="4740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8"/>
          <a:stretch>
            <a:fillRect/>
          </a:stretch>
        </p:blipFill>
        <p:spPr>
          <a:xfrm>
            <a:off x="9533901" y="1227001"/>
            <a:ext cx="1400175" cy="1123950"/>
          </a:xfrm>
          <a:prstGeom prst="rect">
            <a:avLst/>
          </a:prstGeom>
        </p:spPr>
      </p:pic>
    </p:spTree>
    <p:extLst>
      <p:ext uri="{BB962C8B-B14F-4D97-AF65-F5344CB8AC3E}">
        <p14:creationId xmlns:p14="http://schemas.microsoft.com/office/powerpoint/2010/main" val="13515696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182" y="121391"/>
            <a:ext cx="4434795" cy="830997"/>
          </a:xfrm>
          <a:prstGeom prst="rect">
            <a:avLst/>
          </a:prstGeom>
          <a:noFill/>
        </p:spPr>
        <p:txBody>
          <a:bodyPr wrap="square" lIns="91440" tIns="45720" rIns="91440" bIns="45720">
            <a:spAutoFit/>
          </a:bodyPr>
          <a:lstStyle/>
          <a:p>
            <a:pPr algn="ctr"/>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Future Outlook</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050" name="Picture 2" descr="Image result for future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943" y="1165516"/>
            <a:ext cx="2782329" cy="27823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gps unit for c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3197" y="4298997"/>
            <a:ext cx="2054344" cy="20543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5308" y="4534793"/>
            <a:ext cx="1744690" cy="15337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651692" y="4946293"/>
            <a:ext cx="2394887" cy="710794"/>
          </a:xfrm>
          <a:prstGeom prst="rect">
            <a:avLst/>
          </a:prstGeom>
        </p:spPr>
      </p:pic>
      <p:pic>
        <p:nvPicPr>
          <p:cNvPr id="8" name="Picture 2" descr="Image result for mobile app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4551" y="4577845"/>
            <a:ext cx="1961551" cy="16215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0689" y="1225791"/>
            <a:ext cx="7324122" cy="3447098"/>
          </a:xfrm>
          <a:prstGeom prst="rect">
            <a:avLst/>
          </a:prstGeom>
        </p:spPr>
        <p:txBody>
          <a:bodyPr wrap="square">
            <a:spAutoFit/>
          </a:bodyPr>
          <a:lstStyle/>
          <a:p>
            <a:pPr lvl="1" algn="just"/>
            <a:r>
              <a:rPr lang="en-US" sz="2000" dirty="0">
                <a:solidFill>
                  <a:srgbClr val="0070C0"/>
                </a:solidFill>
                <a:ea typeface="Arial Unicode MS" panose="020B0604020202020204" pitchFamily="34" charset="-128"/>
                <a:cs typeface="Times New Roman" panose="02020603050405020304" pitchFamily="18" charset="0"/>
              </a:rPr>
              <a:t>Keeping in  line with our company motto of </a:t>
            </a:r>
            <a:r>
              <a:rPr lang="en-US" sz="2000" dirty="0" smtClean="0">
                <a:solidFill>
                  <a:srgbClr val="0070C0"/>
                </a:solidFill>
                <a:ea typeface="Arial Unicode MS" panose="020B0604020202020204" pitchFamily="34" charset="-128"/>
                <a:cs typeface="Times New Roman" panose="02020603050405020304" pitchFamily="18" charset="0"/>
              </a:rPr>
              <a:t>making travel a pleasure, </a:t>
            </a:r>
            <a:r>
              <a:rPr lang="en-US" sz="2000" dirty="0">
                <a:solidFill>
                  <a:srgbClr val="0070C0"/>
                </a:solidFill>
                <a:ea typeface="Arial Unicode MS" panose="020B0604020202020204" pitchFamily="34" charset="-128"/>
                <a:cs typeface="Times New Roman" panose="02020603050405020304" pitchFamily="18" charset="0"/>
              </a:rPr>
              <a:t>we are </a:t>
            </a:r>
            <a:r>
              <a:rPr lang="en-US" sz="2000" dirty="0" smtClean="0">
                <a:solidFill>
                  <a:srgbClr val="0070C0"/>
                </a:solidFill>
                <a:ea typeface="Arial Unicode MS" panose="020B0604020202020204" pitchFamily="34" charset="-128"/>
                <a:cs typeface="Times New Roman" panose="02020603050405020304" pitchFamily="18" charset="0"/>
              </a:rPr>
              <a:t>committed to:</a:t>
            </a:r>
          </a:p>
          <a:p>
            <a:pPr lvl="1" algn="just"/>
            <a:endParaRPr lang="en-US" sz="2000" dirty="0">
              <a:solidFill>
                <a:srgbClr val="0070C0"/>
              </a:solidFill>
              <a:ea typeface="Arial Unicode MS" panose="020B0604020202020204" pitchFamily="34" charset="-128"/>
              <a:cs typeface="Times New Roman" panose="02020603050405020304" pitchFamily="18" charset="0"/>
            </a:endParaRPr>
          </a:p>
          <a:p>
            <a:pPr marL="731520" lvl="1" indent="-285750" algn="just">
              <a:buFont typeface="Arial" panose="020B0604020202020204" pitchFamily="34" charset="0"/>
              <a:buChar char="•"/>
            </a:pPr>
            <a:r>
              <a:rPr lang="en-US" altLang="en-US" dirty="0" smtClean="0">
                <a:solidFill>
                  <a:srgbClr val="0070C0"/>
                </a:solidFill>
                <a:cs typeface="Times New Roman" panose="02020603050405020304" pitchFamily="18" charset="0"/>
              </a:rPr>
              <a:t>Increase our outlook on safety by fitting buses </a:t>
            </a:r>
            <a:r>
              <a:rPr lang="en-US" altLang="en-US" dirty="0">
                <a:solidFill>
                  <a:srgbClr val="0070C0"/>
                </a:solidFill>
                <a:cs typeface="Times New Roman" panose="02020603050405020304" pitchFamily="18" charset="0"/>
              </a:rPr>
              <a:t>With </a:t>
            </a:r>
            <a:r>
              <a:rPr lang="en-US" altLang="en-US" dirty="0" smtClean="0">
                <a:solidFill>
                  <a:srgbClr val="0070C0"/>
                </a:solidFill>
                <a:cs typeface="Times New Roman" panose="02020603050405020304" pitchFamily="18" charset="0"/>
              </a:rPr>
              <a:t>CCTV</a:t>
            </a:r>
            <a:r>
              <a:rPr lang="en-US" altLang="en-US" dirty="0">
                <a:solidFill>
                  <a:srgbClr val="0070C0"/>
                </a:solidFill>
                <a:cs typeface="Times New Roman" panose="02020603050405020304" pitchFamily="18" charset="0"/>
              </a:rPr>
              <a:t>, Mobile, </a:t>
            </a:r>
            <a:r>
              <a:rPr lang="en-US" altLang="en-US" dirty="0" smtClean="0">
                <a:solidFill>
                  <a:srgbClr val="0070C0"/>
                </a:solidFill>
                <a:cs typeface="Times New Roman" panose="02020603050405020304" pitchFamily="18" charset="0"/>
              </a:rPr>
              <a:t>electronic log </a:t>
            </a:r>
            <a:r>
              <a:rPr lang="en-US" altLang="en-US" dirty="0">
                <a:solidFill>
                  <a:srgbClr val="0070C0"/>
                </a:solidFill>
                <a:cs typeface="Times New Roman" panose="02020603050405020304" pitchFamily="18" charset="0"/>
              </a:rPr>
              <a:t>b</a:t>
            </a:r>
            <a:r>
              <a:rPr lang="en-US" altLang="en-US" dirty="0" smtClean="0">
                <a:solidFill>
                  <a:srgbClr val="0070C0"/>
                </a:solidFill>
                <a:cs typeface="Times New Roman" panose="02020603050405020304" pitchFamily="18" charset="0"/>
              </a:rPr>
              <a:t>ook </a:t>
            </a:r>
            <a:r>
              <a:rPr lang="en-US" altLang="en-US" dirty="0">
                <a:solidFill>
                  <a:srgbClr val="0070C0"/>
                </a:solidFill>
                <a:cs typeface="Times New Roman" panose="02020603050405020304" pitchFamily="18" charset="0"/>
              </a:rPr>
              <a:t>&amp; </a:t>
            </a:r>
            <a:r>
              <a:rPr lang="en-US" altLang="en-US" dirty="0" smtClean="0">
                <a:solidFill>
                  <a:srgbClr val="0070C0"/>
                </a:solidFill>
                <a:cs typeface="Times New Roman" panose="02020603050405020304" pitchFamily="18" charset="0"/>
              </a:rPr>
              <a:t>electronic </a:t>
            </a:r>
            <a:r>
              <a:rPr lang="en-US" altLang="en-US" dirty="0">
                <a:solidFill>
                  <a:srgbClr val="0070C0"/>
                </a:solidFill>
                <a:cs typeface="Times New Roman" panose="02020603050405020304" pitchFamily="18" charset="0"/>
              </a:rPr>
              <a:t>d</a:t>
            </a:r>
            <a:r>
              <a:rPr lang="en-US" altLang="en-US" dirty="0" smtClean="0">
                <a:solidFill>
                  <a:srgbClr val="0070C0"/>
                </a:solidFill>
                <a:cs typeface="Times New Roman" panose="02020603050405020304" pitchFamily="18" charset="0"/>
              </a:rPr>
              <a:t>isplay </a:t>
            </a:r>
            <a:r>
              <a:rPr lang="en-US" altLang="en-US" dirty="0">
                <a:solidFill>
                  <a:srgbClr val="0070C0"/>
                </a:solidFill>
                <a:cs typeface="Times New Roman" panose="02020603050405020304" pitchFamily="18" charset="0"/>
              </a:rPr>
              <a:t>b</a:t>
            </a:r>
            <a:r>
              <a:rPr lang="en-US" altLang="en-US" dirty="0" smtClean="0">
                <a:solidFill>
                  <a:srgbClr val="0070C0"/>
                </a:solidFill>
                <a:cs typeface="Times New Roman" panose="02020603050405020304" pitchFamily="18" charset="0"/>
              </a:rPr>
              <a:t>oard.</a:t>
            </a:r>
          </a:p>
          <a:p>
            <a:pPr marL="731520" lvl="1" indent="-285750" algn="just">
              <a:buFont typeface="Arial" panose="020B0604020202020204" pitchFamily="34" charset="0"/>
              <a:buChar char="•"/>
            </a:pPr>
            <a:r>
              <a:rPr lang="en-US" altLang="en-US" dirty="0" smtClean="0">
                <a:solidFill>
                  <a:srgbClr val="0070C0"/>
                </a:solidFill>
                <a:cs typeface="Times New Roman" panose="02020603050405020304" pitchFamily="18" charset="0"/>
              </a:rPr>
              <a:t>Leverage available technology to better the experience of our costumers. </a:t>
            </a:r>
          </a:p>
          <a:p>
            <a:pPr marL="731520" lvl="1" indent="-285750" algn="just">
              <a:buFont typeface="Arial" panose="020B0604020202020204" pitchFamily="34" charset="0"/>
              <a:buChar char="•"/>
            </a:pPr>
            <a:r>
              <a:rPr lang="en-US" altLang="en-US" dirty="0" smtClean="0">
                <a:solidFill>
                  <a:srgbClr val="0070C0"/>
                </a:solidFill>
                <a:cs typeface="Times New Roman" panose="02020603050405020304" pitchFamily="18" charset="0"/>
              </a:rPr>
              <a:t>Helping the environment from our part and adapting to the future by transitioning into electric </a:t>
            </a:r>
            <a:r>
              <a:rPr lang="en-US" altLang="en-US" dirty="0">
                <a:solidFill>
                  <a:srgbClr val="0070C0"/>
                </a:solidFill>
                <a:cs typeface="Times New Roman" panose="02020603050405020304" pitchFamily="18" charset="0"/>
              </a:rPr>
              <a:t>c</a:t>
            </a:r>
            <a:r>
              <a:rPr lang="en-US" altLang="en-US" dirty="0" smtClean="0">
                <a:solidFill>
                  <a:srgbClr val="0070C0"/>
                </a:solidFill>
                <a:cs typeface="Times New Roman" panose="02020603050405020304" pitchFamily="18" charset="0"/>
              </a:rPr>
              <a:t>ars.</a:t>
            </a:r>
          </a:p>
          <a:p>
            <a:pPr marL="731520" lvl="1" indent="-285750" algn="just">
              <a:buFont typeface="Arial" panose="020B0604020202020204" pitchFamily="34" charset="0"/>
              <a:buChar char="•"/>
            </a:pPr>
            <a:r>
              <a:rPr lang="en-US" altLang="en-US" dirty="0" smtClean="0">
                <a:solidFill>
                  <a:srgbClr val="0070C0"/>
                </a:solidFill>
                <a:cs typeface="Times New Roman" panose="02020603050405020304" pitchFamily="18" charset="0"/>
              </a:rPr>
              <a:t>Increase </a:t>
            </a:r>
            <a:r>
              <a:rPr lang="en-US" altLang="en-US" dirty="0">
                <a:solidFill>
                  <a:srgbClr val="0070C0"/>
                </a:solidFill>
                <a:cs typeface="Times New Roman" panose="02020603050405020304" pitchFamily="18" charset="0"/>
              </a:rPr>
              <a:t>fleet </a:t>
            </a:r>
            <a:r>
              <a:rPr lang="en-US" altLang="en-US" dirty="0" smtClean="0">
                <a:solidFill>
                  <a:srgbClr val="0070C0"/>
                </a:solidFill>
                <a:cs typeface="Times New Roman" panose="02020603050405020304" pitchFamily="18" charset="0"/>
              </a:rPr>
              <a:t>size and variety</a:t>
            </a:r>
          </a:p>
          <a:p>
            <a:pPr marL="731520" lvl="1" indent="-285750" algn="just">
              <a:buFont typeface="Arial" panose="020B0604020202020204" pitchFamily="34" charset="0"/>
              <a:buChar char="•"/>
            </a:pPr>
            <a:r>
              <a:rPr lang="en-US" altLang="en-US" dirty="0" smtClean="0">
                <a:solidFill>
                  <a:srgbClr val="0070C0"/>
                </a:solidFill>
                <a:cs typeface="Times New Roman" panose="02020603050405020304" pitchFamily="18" charset="0"/>
              </a:rPr>
              <a:t>Recruit more women drivers to maintain equality</a:t>
            </a:r>
            <a:endParaRPr lang="en-US" altLang="en-US" dirty="0">
              <a:solidFill>
                <a:srgbClr val="0070C0"/>
              </a:solidFill>
              <a:cs typeface="Times New Roman" panose="02020603050405020304" pitchFamily="18" charset="0"/>
            </a:endParaRPr>
          </a:p>
          <a:p>
            <a:pPr lvl="1" algn="just"/>
            <a:endParaRPr lang="en-US" sz="1400" dirty="0">
              <a:solidFill>
                <a:srgbClr val="0070C0"/>
              </a:solidFill>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3126790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407" y="119592"/>
            <a:ext cx="4146471" cy="677108"/>
          </a:xfrm>
          <a:prstGeom prst="rect">
            <a:avLst/>
          </a:prstGeom>
          <a:noFill/>
        </p:spPr>
        <p:txBody>
          <a:bodyPr wrap="square" lIns="91440" tIns="45720" rIns="91440" bIns="45720">
            <a:spAutoFit/>
          </a:bodyPr>
          <a:lstStyle/>
          <a:p>
            <a:pPr algn="ctr"/>
            <a:r>
              <a:rPr lang="en-US" sz="38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rPr>
              <a:t>Meet the Team</a:t>
            </a:r>
            <a:endParaRPr lang="en-US" sz="38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Arial" panose="020B0604020202020204" pitchFamily="34" charset="0"/>
              <a:cs typeface="Arial" panose="020B0604020202020204" pitchFamily="34" charset="0"/>
            </a:endParaRPr>
          </a:p>
        </p:txBody>
      </p:sp>
      <p:sp>
        <p:nvSpPr>
          <p:cNvPr id="7" name="Rectangle 6"/>
          <p:cNvSpPr/>
          <p:nvPr/>
        </p:nvSpPr>
        <p:spPr>
          <a:xfrm>
            <a:off x="7513883" y="4009256"/>
            <a:ext cx="3081303" cy="861774"/>
          </a:xfrm>
          <a:prstGeom prst="rect">
            <a:avLst/>
          </a:prstGeom>
        </p:spPr>
        <p:txBody>
          <a:bodyPr wrap="square">
            <a:spAutoFit/>
          </a:bodyPr>
          <a:lstStyle/>
          <a:p>
            <a:r>
              <a:rPr lang="en-US" b="1" dirty="0" smtClean="0">
                <a:solidFill>
                  <a:srgbClr val="0070C0"/>
                </a:solidFill>
                <a:cs typeface="Times New Roman" panose="02020603050405020304" pitchFamily="18" charset="0"/>
              </a:rPr>
              <a:t>Manager – Marketing &amp; Sales</a:t>
            </a:r>
          </a:p>
          <a:p>
            <a:r>
              <a:rPr lang="en-US" dirty="0" smtClean="0">
                <a:solidFill>
                  <a:srgbClr val="0070C0"/>
                </a:solidFill>
                <a:cs typeface="Times New Roman" panose="02020603050405020304" pitchFamily="18" charset="0"/>
              </a:rPr>
              <a:t>Rama Prasad A</a:t>
            </a:r>
          </a:p>
          <a:p>
            <a:r>
              <a:rPr lang="en-US" sz="1400" dirty="0" smtClean="0">
                <a:solidFill>
                  <a:srgbClr val="0070C0"/>
                </a:solidFill>
                <a:cs typeface="Times New Roman" panose="02020603050405020304" pitchFamily="18" charset="0"/>
              </a:rPr>
              <a:t>+91 95388 80999</a:t>
            </a:r>
            <a:endParaRPr lang="en-US" sz="1400" dirty="0">
              <a:solidFill>
                <a:srgbClr val="0070C0"/>
              </a:solidFill>
              <a:cs typeface="Times New Roman" panose="02020603050405020304" pitchFamily="18" charset="0"/>
            </a:endParaRPr>
          </a:p>
        </p:txBody>
      </p:sp>
      <p:sp>
        <p:nvSpPr>
          <p:cNvPr id="9" name="Rectangle 8"/>
          <p:cNvSpPr/>
          <p:nvPr/>
        </p:nvSpPr>
        <p:spPr>
          <a:xfrm>
            <a:off x="2587197" y="5251141"/>
            <a:ext cx="4621967" cy="861774"/>
          </a:xfrm>
          <a:prstGeom prst="rect">
            <a:avLst/>
          </a:prstGeom>
        </p:spPr>
        <p:txBody>
          <a:bodyPr wrap="square">
            <a:spAutoFit/>
          </a:bodyPr>
          <a:lstStyle/>
          <a:p>
            <a:r>
              <a:rPr lang="en-US" b="1" dirty="0" smtClean="0">
                <a:solidFill>
                  <a:srgbClr val="0070C0"/>
                </a:solidFill>
                <a:cs typeface="Times New Roman" panose="02020603050405020304" pitchFamily="18" charset="0"/>
              </a:rPr>
              <a:t>Manager  </a:t>
            </a:r>
            <a:r>
              <a:rPr lang="en-US" b="1" dirty="0">
                <a:solidFill>
                  <a:srgbClr val="0070C0"/>
                </a:solidFill>
                <a:cs typeface="Times New Roman" panose="02020603050405020304" pitchFamily="18" charset="0"/>
              </a:rPr>
              <a:t>– </a:t>
            </a:r>
            <a:r>
              <a:rPr lang="en-US" b="1" dirty="0" smtClean="0">
                <a:solidFill>
                  <a:srgbClr val="0070C0"/>
                </a:solidFill>
                <a:cs typeface="Times New Roman" panose="02020603050405020304" pitchFamily="18" charset="0"/>
              </a:rPr>
              <a:t>Admin, Billing &amp; Statistics</a:t>
            </a:r>
          </a:p>
          <a:p>
            <a:r>
              <a:rPr lang="en-US" dirty="0" err="1" smtClean="0">
                <a:solidFill>
                  <a:srgbClr val="0070C0"/>
                </a:solidFill>
                <a:cs typeface="Times New Roman" panose="02020603050405020304" pitchFamily="18" charset="0"/>
              </a:rPr>
              <a:t>Shivakumar</a:t>
            </a:r>
            <a:r>
              <a:rPr lang="en-US" dirty="0" smtClean="0">
                <a:solidFill>
                  <a:srgbClr val="0070C0"/>
                </a:solidFill>
                <a:cs typeface="Times New Roman" panose="02020603050405020304" pitchFamily="18" charset="0"/>
              </a:rPr>
              <a:t> H</a:t>
            </a:r>
          </a:p>
          <a:p>
            <a:r>
              <a:rPr lang="en-US" sz="1400" dirty="0" smtClean="0">
                <a:solidFill>
                  <a:srgbClr val="0070C0"/>
                </a:solidFill>
                <a:cs typeface="Times New Roman" panose="02020603050405020304" pitchFamily="18" charset="0"/>
              </a:rPr>
              <a:t>+91 88846 02999</a:t>
            </a:r>
            <a:endParaRPr lang="en-US" sz="1400" dirty="0">
              <a:solidFill>
                <a:srgbClr val="0070C0"/>
              </a:solidFill>
              <a:cs typeface="Times New Roman" panose="02020603050405020304" pitchFamily="18" charset="0"/>
            </a:endParaRPr>
          </a:p>
        </p:txBody>
      </p:sp>
      <p:sp>
        <p:nvSpPr>
          <p:cNvPr id="11" name="Rectangle 10"/>
          <p:cNvSpPr/>
          <p:nvPr/>
        </p:nvSpPr>
        <p:spPr>
          <a:xfrm>
            <a:off x="7010072" y="1432179"/>
            <a:ext cx="2055819" cy="861774"/>
          </a:xfrm>
          <a:prstGeom prst="rect">
            <a:avLst/>
          </a:prstGeom>
        </p:spPr>
        <p:txBody>
          <a:bodyPr wrap="none">
            <a:spAutoFit/>
          </a:bodyPr>
          <a:lstStyle/>
          <a:p>
            <a:r>
              <a:rPr lang="en-US" b="1" dirty="0" smtClean="0">
                <a:solidFill>
                  <a:srgbClr val="0070C0"/>
                </a:solidFill>
                <a:cs typeface="Times New Roman" panose="02020603050405020304" pitchFamily="18" charset="0"/>
              </a:rPr>
              <a:t>CFO</a:t>
            </a:r>
          </a:p>
          <a:p>
            <a:r>
              <a:rPr lang="en-US" dirty="0" err="1" smtClean="0">
                <a:solidFill>
                  <a:srgbClr val="0070C0"/>
                </a:solidFill>
                <a:cs typeface="Times New Roman" panose="02020603050405020304" pitchFamily="18" charset="0"/>
              </a:rPr>
              <a:t>Geetha</a:t>
            </a:r>
            <a:r>
              <a:rPr lang="en-US" dirty="0" smtClean="0">
                <a:solidFill>
                  <a:srgbClr val="0070C0"/>
                </a:solidFill>
                <a:cs typeface="Times New Roman" panose="02020603050405020304" pitchFamily="18" charset="0"/>
              </a:rPr>
              <a:t> </a:t>
            </a:r>
            <a:r>
              <a:rPr lang="en-US" dirty="0" err="1" smtClean="0">
                <a:solidFill>
                  <a:srgbClr val="0070C0"/>
                </a:solidFill>
                <a:cs typeface="Times New Roman" panose="02020603050405020304" pitchFamily="18" charset="0"/>
              </a:rPr>
              <a:t>Chidambara</a:t>
            </a:r>
            <a:endParaRPr lang="en-US" dirty="0" smtClean="0">
              <a:solidFill>
                <a:srgbClr val="0070C0"/>
              </a:solidFill>
              <a:cs typeface="Times New Roman" panose="02020603050405020304" pitchFamily="18" charset="0"/>
            </a:endParaRPr>
          </a:p>
          <a:p>
            <a:r>
              <a:rPr lang="en-US" sz="1400" dirty="0" smtClean="0">
                <a:solidFill>
                  <a:srgbClr val="0070C0"/>
                </a:solidFill>
                <a:cs typeface="Times New Roman" panose="02020603050405020304" pitchFamily="18" charset="0"/>
              </a:rPr>
              <a:t>+91 9845177622</a:t>
            </a:r>
            <a:endParaRPr lang="en-US" sz="1400" dirty="0">
              <a:solidFill>
                <a:srgbClr val="0070C0"/>
              </a:solidFill>
              <a:cs typeface="Times New Roman" panose="02020603050405020304" pitchFamily="18" charset="0"/>
            </a:endParaRPr>
          </a:p>
        </p:txBody>
      </p:sp>
      <p:pic>
        <p:nvPicPr>
          <p:cNvPr id="2052" name="Picture 4" descr="Image result for contact person ic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2060" y="1145606"/>
            <a:ext cx="1351798" cy="13517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eople symbol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7588" y="2963212"/>
            <a:ext cx="1554713" cy="15547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eople symbol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530122" y="1183500"/>
            <a:ext cx="1361795" cy="12576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010072" y="5274477"/>
            <a:ext cx="2573718" cy="861774"/>
          </a:xfrm>
          <a:prstGeom prst="rect">
            <a:avLst/>
          </a:prstGeom>
        </p:spPr>
        <p:txBody>
          <a:bodyPr wrap="none">
            <a:spAutoFit/>
          </a:bodyPr>
          <a:lstStyle/>
          <a:p>
            <a:r>
              <a:rPr lang="en-US" b="1" dirty="0" smtClean="0">
                <a:solidFill>
                  <a:srgbClr val="0070C0"/>
                </a:solidFill>
                <a:cs typeface="Times New Roman" panose="02020603050405020304" pitchFamily="18" charset="0"/>
              </a:rPr>
              <a:t>Manager  </a:t>
            </a:r>
            <a:r>
              <a:rPr lang="en-US" b="1" dirty="0">
                <a:solidFill>
                  <a:srgbClr val="0070C0"/>
                </a:solidFill>
                <a:cs typeface="Times New Roman" panose="02020603050405020304" pitchFamily="18" charset="0"/>
              </a:rPr>
              <a:t>– </a:t>
            </a:r>
            <a:r>
              <a:rPr lang="en-US" b="1" dirty="0" smtClean="0">
                <a:solidFill>
                  <a:srgbClr val="0070C0"/>
                </a:solidFill>
                <a:cs typeface="Times New Roman" panose="02020603050405020304" pitchFamily="18" charset="0"/>
              </a:rPr>
              <a:t>Maintenance</a:t>
            </a:r>
          </a:p>
          <a:p>
            <a:r>
              <a:rPr lang="en-US" dirty="0" err="1" smtClean="0">
                <a:solidFill>
                  <a:srgbClr val="0070C0"/>
                </a:solidFill>
                <a:cs typeface="Times New Roman" panose="02020603050405020304" pitchFamily="18" charset="0"/>
              </a:rPr>
              <a:t>Rajeeva</a:t>
            </a:r>
            <a:r>
              <a:rPr lang="en-US" dirty="0" smtClean="0">
                <a:solidFill>
                  <a:srgbClr val="0070C0"/>
                </a:solidFill>
                <a:cs typeface="Times New Roman" panose="02020603050405020304" pitchFamily="18" charset="0"/>
              </a:rPr>
              <a:t> </a:t>
            </a:r>
            <a:r>
              <a:rPr lang="en-US" dirty="0" err="1" smtClean="0">
                <a:solidFill>
                  <a:srgbClr val="0070C0"/>
                </a:solidFill>
                <a:cs typeface="Times New Roman" panose="02020603050405020304" pitchFamily="18" charset="0"/>
              </a:rPr>
              <a:t>Lochana</a:t>
            </a:r>
            <a:endParaRPr lang="en-US" dirty="0" smtClean="0">
              <a:solidFill>
                <a:srgbClr val="0070C0"/>
              </a:solidFill>
              <a:cs typeface="Times New Roman" panose="02020603050405020304" pitchFamily="18" charset="0"/>
            </a:endParaRPr>
          </a:p>
          <a:p>
            <a:r>
              <a:rPr lang="en-US" sz="1400" dirty="0" smtClean="0">
                <a:solidFill>
                  <a:srgbClr val="0070C0"/>
                </a:solidFill>
                <a:cs typeface="Times New Roman" panose="02020603050405020304" pitchFamily="18" charset="0"/>
              </a:rPr>
              <a:t>+91 88847 71000</a:t>
            </a:r>
            <a:endParaRPr lang="en-US" sz="1400" dirty="0">
              <a:solidFill>
                <a:srgbClr val="0070C0"/>
              </a:solidFill>
              <a:cs typeface="Times New Roman" panose="02020603050405020304" pitchFamily="18" charset="0"/>
            </a:endParaRPr>
          </a:p>
        </p:txBody>
      </p:sp>
      <p:pic>
        <p:nvPicPr>
          <p:cNvPr id="16" name="Picture 8" descr="Image result for people symbol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5550" y="5076531"/>
            <a:ext cx="1342750" cy="1257667"/>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1929202" y="3182380"/>
            <a:ext cx="3272277" cy="1138773"/>
          </a:xfrm>
          <a:prstGeom prst="rect">
            <a:avLst/>
          </a:prstGeom>
        </p:spPr>
        <p:txBody>
          <a:bodyPr wrap="square">
            <a:spAutoFit/>
          </a:bodyPr>
          <a:lstStyle/>
          <a:p>
            <a:r>
              <a:rPr lang="en-US" b="1" dirty="0" smtClean="0">
                <a:solidFill>
                  <a:srgbClr val="0070C0"/>
                </a:solidFill>
                <a:cs typeface="Times New Roman" panose="02020603050405020304" pitchFamily="18" charset="0"/>
              </a:rPr>
              <a:t>Manager  </a:t>
            </a:r>
            <a:r>
              <a:rPr lang="en-US" b="1" dirty="0">
                <a:solidFill>
                  <a:srgbClr val="0070C0"/>
                </a:solidFill>
                <a:cs typeface="Times New Roman" panose="02020603050405020304" pitchFamily="18" charset="0"/>
              </a:rPr>
              <a:t>– </a:t>
            </a:r>
            <a:r>
              <a:rPr lang="en-US" b="1" dirty="0" smtClean="0">
                <a:solidFill>
                  <a:srgbClr val="0070C0"/>
                </a:solidFill>
                <a:cs typeface="Times New Roman" panose="02020603050405020304" pitchFamily="18" charset="0"/>
              </a:rPr>
              <a:t>Corporate Travels &amp; School Transport</a:t>
            </a:r>
          </a:p>
          <a:p>
            <a:r>
              <a:rPr lang="en-US" dirty="0" err="1" smtClean="0">
                <a:solidFill>
                  <a:srgbClr val="0070C0"/>
                </a:solidFill>
                <a:cs typeface="Times New Roman" panose="02020603050405020304" pitchFamily="18" charset="0"/>
              </a:rPr>
              <a:t>Kushraj</a:t>
            </a:r>
            <a:r>
              <a:rPr lang="en-US" dirty="0" smtClean="0">
                <a:solidFill>
                  <a:srgbClr val="0070C0"/>
                </a:solidFill>
                <a:cs typeface="Times New Roman" panose="02020603050405020304" pitchFamily="18" charset="0"/>
              </a:rPr>
              <a:t> </a:t>
            </a:r>
            <a:r>
              <a:rPr lang="en-US" dirty="0" err="1" smtClean="0">
                <a:solidFill>
                  <a:srgbClr val="0070C0"/>
                </a:solidFill>
                <a:cs typeface="Times New Roman" panose="02020603050405020304" pitchFamily="18" charset="0"/>
              </a:rPr>
              <a:t>Patil</a:t>
            </a:r>
            <a:endParaRPr lang="en-US" dirty="0">
              <a:solidFill>
                <a:srgbClr val="0070C0"/>
              </a:solidFill>
              <a:cs typeface="Times New Roman" panose="02020603050405020304" pitchFamily="18" charset="0"/>
            </a:endParaRPr>
          </a:p>
          <a:p>
            <a:r>
              <a:rPr lang="en-US" sz="1400" dirty="0" smtClean="0">
                <a:solidFill>
                  <a:srgbClr val="0070C0"/>
                </a:solidFill>
                <a:cs typeface="Times New Roman" panose="02020603050405020304" pitchFamily="18" charset="0"/>
              </a:rPr>
              <a:t>+91 95388 94172</a:t>
            </a:r>
            <a:endParaRPr lang="en-US" sz="1400" dirty="0">
              <a:solidFill>
                <a:srgbClr val="0070C0"/>
              </a:solidFill>
              <a:cs typeface="Times New Roman" panose="02020603050405020304" pitchFamily="18" charset="0"/>
            </a:endParaRPr>
          </a:p>
        </p:txBody>
      </p:sp>
      <p:pic>
        <p:nvPicPr>
          <p:cNvPr id="18" name="Picture 8" descr="Image result for people symbol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7407" y="3089344"/>
            <a:ext cx="1361795" cy="125766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Image result for people symbol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225403" y="5053195"/>
            <a:ext cx="1361795" cy="125766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Image result for people symbol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95186" y="3811310"/>
            <a:ext cx="1342750" cy="125766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7908224" y="2640591"/>
            <a:ext cx="2746586" cy="861774"/>
          </a:xfrm>
          <a:prstGeom prst="rect">
            <a:avLst/>
          </a:prstGeom>
        </p:spPr>
        <p:txBody>
          <a:bodyPr wrap="square">
            <a:spAutoFit/>
          </a:bodyPr>
          <a:lstStyle/>
          <a:p>
            <a:r>
              <a:rPr lang="en-US" b="1" dirty="0">
                <a:solidFill>
                  <a:srgbClr val="0070C0"/>
                </a:solidFill>
                <a:cs typeface="Times New Roman" panose="02020603050405020304" pitchFamily="18" charset="0"/>
              </a:rPr>
              <a:t>Manager  – </a:t>
            </a:r>
            <a:r>
              <a:rPr lang="en-US" b="1" dirty="0" smtClean="0">
                <a:solidFill>
                  <a:srgbClr val="0070C0"/>
                </a:solidFill>
                <a:cs typeface="Times New Roman" panose="02020603050405020304" pitchFamily="18" charset="0"/>
              </a:rPr>
              <a:t>Leisure Travels</a:t>
            </a:r>
            <a:endParaRPr lang="en-US" b="1" dirty="0">
              <a:solidFill>
                <a:srgbClr val="0070C0"/>
              </a:solidFill>
              <a:cs typeface="Times New Roman" panose="02020603050405020304" pitchFamily="18" charset="0"/>
            </a:endParaRPr>
          </a:p>
          <a:p>
            <a:r>
              <a:rPr lang="en-US" dirty="0" err="1">
                <a:solidFill>
                  <a:srgbClr val="0070C0"/>
                </a:solidFill>
                <a:cs typeface="Times New Roman" panose="02020603050405020304" pitchFamily="18" charset="0"/>
              </a:rPr>
              <a:t>Jayanthi.B</a:t>
            </a:r>
            <a:endParaRPr lang="en-US" dirty="0">
              <a:solidFill>
                <a:srgbClr val="0070C0"/>
              </a:solidFill>
              <a:cs typeface="Times New Roman" panose="02020603050405020304" pitchFamily="18" charset="0"/>
            </a:endParaRPr>
          </a:p>
          <a:p>
            <a:r>
              <a:rPr lang="en-US" sz="1400" dirty="0">
                <a:solidFill>
                  <a:srgbClr val="0070C0"/>
                </a:solidFill>
                <a:cs typeface="Times New Roman" panose="02020603050405020304" pitchFamily="18" charset="0"/>
              </a:rPr>
              <a:t>+91 80956 45645</a:t>
            </a:r>
          </a:p>
        </p:txBody>
      </p:sp>
      <p:sp>
        <p:nvSpPr>
          <p:cNvPr id="25" name="Rectangle 24"/>
          <p:cNvSpPr/>
          <p:nvPr/>
        </p:nvSpPr>
        <p:spPr>
          <a:xfrm>
            <a:off x="2968526" y="1390618"/>
            <a:ext cx="2425344" cy="861774"/>
          </a:xfrm>
          <a:prstGeom prst="rect">
            <a:avLst/>
          </a:prstGeom>
        </p:spPr>
        <p:txBody>
          <a:bodyPr wrap="none">
            <a:spAutoFit/>
          </a:bodyPr>
          <a:lstStyle/>
          <a:p>
            <a:r>
              <a:rPr lang="en-US" b="1" dirty="0" smtClean="0">
                <a:solidFill>
                  <a:srgbClr val="0070C0"/>
                </a:solidFill>
                <a:cs typeface="Times New Roman" panose="02020603050405020304" pitchFamily="18" charset="0"/>
              </a:rPr>
              <a:t>CEO</a:t>
            </a:r>
          </a:p>
          <a:p>
            <a:r>
              <a:rPr lang="en-US" dirty="0" smtClean="0">
                <a:solidFill>
                  <a:srgbClr val="0070C0"/>
                </a:solidFill>
                <a:cs typeface="Times New Roman" panose="02020603050405020304" pitchFamily="18" charset="0"/>
              </a:rPr>
              <a:t>S N Krishna </a:t>
            </a:r>
            <a:r>
              <a:rPr lang="en-US" dirty="0" err="1" smtClean="0">
                <a:solidFill>
                  <a:srgbClr val="0070C0"/>
                </a:solidFill>
                <a:cs typeface="Times New Roman" panose="02020603050405020304" pitchFamily="18" charset="0"/>
              </a:rPr>
              <a:t>Chidambara</a:t>
            </a:r>
            <a:endParaRPr lang="en-US" dirty="0" smtClean="0">
              <a:solidFill>
                <a:srgbClr val="0070C0"/>
              </a:solidFill>
              <a:cs typeface="Times New Roman" panose="02020603050405020304" pitchFamily="18" charset="0"/>
            </a:endParaRPr>
          </a:p>
          <a:p>
            <a:r>
              <a:rPr lang="en-US" sz="1400" dirty="0" smtClean="0">
                <a:solidFill>
                  <a:srgbClr val="0070C0"/>
                </a:solidFill>
                <a:cs typeface="Times New Roman" panose="02020603050405020304" pitchFamily="18" charset="0"/>
              </a:rPr>
              <a:t>+91 9845077622</a:t>
            </a:r>
            <a:endParaRPr lang="en-US" sz="1400" dirty="0">
              <a:solidFill>
                <a:srgbClr val="0070C0"/>
              </a:solidFill>
              <a:cs typeface="Times New Roman" panose="02020603050405020304" pitchFamily="18" charset="0"/>
            </a:endParaRPr>
          </a:p>
        </p:txBody>
      </p:sp>
      <p:pic>
        <p:nvPicPr>
          <p:cNvPr id="26" name="Picture 4" descr="Image result for contact person ic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0662" y="2332233"/>
            <a:ext cx="1351798" cy="135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393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a:spLocks noChangeArrowheads="1"/>
          </p:cNvSpPr>
          <p:nvPr/>
        </p:nvSpPr>
        <p:spPr bwMode="auto">
          <a:xfrm>
            <a:off x="596901" y="1271801"/>
            <a:ext cx="655319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endParaRPr lang="en-US" altLang="en-US" sz="1200" b="1" dirty="0">
              <a:solidFill>
                <a:srgbClr val="0070C0"/>
              </a:solidFill>
              <a:latin typeface="+mn-lt"/>
              <a:cs typeface="Times New Roman" panose="02020603050405020304" pitchFamily="18" charset="0"/>
            </a:endParaRPr>
          </a:p>
          <a:p>
            <a:pPr algn="just" eaLnBrk="1" hangingPunct="1"/>
            <a:r>
              <a:rPr lang="en-US" altLang="en-US" sz="2000" b="1" dirty="0">
                <a:solidFill>
                  <a:srgbClr val="0070C0"/>
                </a:solidFill>
                <a:latin typeface="+mn-lt"/>
                <a:cs typeface="Times New Roman" panose="02020603050405020304" pitchFamily="18" charset="0"/>
              </a:rPr>
              <a:t>SRI SATHYA SAI TOURISTS (R)</a:t>
            </a:r>
            <a:r>
              <a:rPr lang="en-US" altLang="en-US" sz="2000" dirty="0">
                <a:solidFill>
                  <a:srgbClr val="0070C0"/>
                </a:solidFill>
                <a:latin typeface="+mn-lt"/>
                <a:cs typeface="Times New Roman" panose="02020603050405020304" pitchFamily="18" charset="0"/>
              </a:rPr>
              <a:t> </a:t>
            </a:r>
            <a:r>
              <a:rPr lang="en-US" altLang="en-US" sz="2000" dirty="0" smtClean="0">
                <a:solidFill>
                  <a:srgbClr val="0070C0"/>
                </a:solidFill>
                <a:latin typeface="+mn-lt"/>
                <a:cs typeface="Times New Roman" panose="02020603050405020304" pitchFamily="18" charset="0"/>
              </a:rPr>
              <a:t>more </a:t>
            </a:r>
            <a:r>
              <a:rPr lang="en-US" altLang="en-US" sz="2000" dirty="0">
                <a:solidFill>
                  <a:srgbClr val="0070C0"/>
                </a:solidFill>
                <a:latin typeface="+mn-lt"/>
                <a:cs typeface="Times New Roman" panose="02020603050405020304" pitchFamily="18" charset="0"/>
              </a:rPr>
              <a:t>known as </a:t>
            </a:r>
            <a:r>
              <a:rPr lang="en-US" altLang="en-US" sz="2000" b="1" dirty="0">
                <a:solidFill>
                  <a:srgbClr val="0070C0"/>
                </a:solidFill>
                <a:latin typeface="+mn-lt"/>
                <a:cs typeface="Times New Roman" panose="02020603050405020304" pitchFamily="18" charset="0"/>
              </a:rPr>
              <a:t>SST</a:t>
            </a:r>
            <a:r>
              <a:rPr lang="en-US" altLang="en-US" sz="2000" dirty="0">
                <a:solidFill>
                  <a:srgbClr val="0070C0"/>
                </a:solidFill>
                <a:latin typeface="+mn-lt"/>
                <a:cs typeface="Times New Roman" panose="02020603050405020304" pitchFamily="18" charset="0"/>
              </a:rPr>
              <a:t> was </a:t>
            </a:r>
            <a:r>
              <a:rPr lang="en-US" altLang="en-US" sz="2000" dirty="0" smtClean="0">
                <a:solidFill>
                  <a:srgbClr val="0070C0"/>
                </a:solidFill>
                <a:latin typeface="+mn-lt"/>
                <a:cs typeface="Times New Roman" panose="02020603050405020304" pitchFamily="18" charset="0"/>
              </a:rPr>
              <a:t>established </a:t>
            </a:r>
            <a:r>
              <a:rPr lang="en-US" altLang="en-US" sz="2000" dirty="0">
                <a:solidFill>
                  <a:srgbClr val="0070C0"/>
                </a:solidFill>
                <a:latin typeface="+mn-lt"/>
                <a:cs typeface="Times New Roman" panose="02020603050405020304" pitchFamily="18" charset="0"/>
              </a:rPr>
              <a:t>in 1968 </a:t>
            </a:r>
            <a:r>
              <a:rPr lang="en-US" altLang="en-US" sz="2000" dirty="0" smtClean="0">
                <a:solidFill>
                  <a:srgbClr val="0070C0"/>
                </a:solidFill>
                <a:latin typeface="+mn-lt"/>
                <a:cs typeface="Times New Roman" panose="02020603050405020304" pitchFamily="18" charset="0"/>
              </a:rPr>
              <a:t>by </a:t>
            </a:r>
            <a:r>
              <a:rPr lang="en-US" altLang="en-US" sz="2000" b="1" dirty="0" smtClean="0">
                <a:solidFill>
                  <a:srgbClr val="0070C0"/>
                </a:solidFill>
                <a:latin typeface="+mn-lt"/>
                <a:cs typeface="Times New Roman" panose="02020603050405020304" pitchFamily="18" charset="0"/>
              </a:rPr>
              <a:t>LATE SRI. NARAYANA BHATTA</a:t>
            </a:r>
            <a:r>
              <a:rPr lang="en-US" altLang="en-US" sz="2000" dirty="0" smtClean="0">
                <a:solidFill>
                  <a:srgbClr val="0070C0"/>
                </a:solidFill>
                <a:latin typeface="+mn-lt"/>
                <a:cs typeface="Times New Roman" panose="02020603050405020304" pitchFamily="18" charset="0"/>
              </a:rPr>
              <a:t>, B.A., L.L.B. (HON) a leading advocate as a proprietorship concern. SST is now a partnership firm with three partners:</a:t>
            </a:r>
          </a:p>
          <a:p>
            <a:pPr algn="just" eaLnBrk="1" hangingPunct="1"/>
            <a:endParaRPr lang="en-US" altLang="en-US" sz="2000" dirty="0">
              <a:solidFill>
                <a:srgbClr val="C00000"/>
              </a:solidFill>
              <a:latin typeface="+mn-lt"/>
              <a:cs typeface="Times New Roman" panose="02020603050405020304" pitchFamily="18" charset="0"/>
            </a:endParaRPr>
          </a:p>
          <a:p>
            <a:pPr algn="just" eaLnBrk="1" hangingPunct="1"/>
            <a:r>
              <a:rPr lang="en-US" altLang="en-US" sz="2000" i="1" dirty="0">
                <a:solidFill>
                  <a:srgbClr val="0070C0"/>
                </a:solidFill>
                <a:latin typeface="+mn-lt"/>
                <a:cs typeface="Times New Roman" panose="02020603050405020304" pitchFamily="18" charset="0"/>
              </a:rPr>
              <a:t>Mr. S N Krishna </a:t>
            </a:r>
            <a:r>
              <a:rPr lang="en-US" altLang="en-US" sz="2000" i="1" dirty="0" err="1">
                <a:solidFill>
                  <a:srgbClr val="0070C0"/>
                </a:solidFill>
                <a:latin typeface="+mn-lt"/>
                <a:cs typeface="Times New Roman" panose="02020603050405020304" pitchFamily="18" charset="0"/>
              </a:rPr>
              <a:t>Chidambara</a:t>
            </a:r>
            <a:r>
              <a:rPr lang="en-US" altLang="en-US" sz="2000" i="1" dirty="0">
                <a:solidFill>
                  <a:srgbClr val="0070C0"/>
                </a:solidFill>
                <a:latin typeface="+mn-lt"/>
                <a:cs typeface="Times New Roman" panose="02020603050405020304" pitchFamily="18" charset="0"/>
              </a:rPr>
              <a:t> </a:t>
            </a:r>
            <a:r>
              <a:rPr lang="en-US" altLang="en-US" sz="2000" i="1" dirty="0" smtClean="0">
                <a:solidFill>
                  <a:srgbClr val="0070C0"/>
                </a:solidFill>
                <a:latin typeface="+mn-lt"/>
                <a:cs typeface="Times New Roman" panose="02020603050405020304" pitchFamily="18" charset="0"/>
              </a:rPr>
              <a:t> </a:t>
            </a:r>
            <a:r>
              <a:rPr lang="en-US" altLang="en-US" sz="2000" i="1" dirty="0">
                <a:solidFill>
                  <a:srgbClr val="0070C0"/>
                </a:solidFill>
                <a:latin typeface="+mn-lt"/>
                <a:cs typeface="Times New Roman" panose="02020603050405020304" pitchFamily="18" charset="0"/>
              </a:rPr>
              <a:t>B.E. (Civil)	–  CEO &amp; Partner</a:t>
            </a:r>
          </a:p>
          <a:p>
            <a:pPr algn="just"/>
            <a:r>
              <a:rPr lang="en-US" altLang="en-US" sz="2000" i="1" dirty="0">
                <a:solidFill>
                  <a:srgbClr val="0070C0"/>
                </a:solidFill>
                <a:latin typeface="+mn-lt"/>
                <a:cs typeface="Times New Roman" panose="02020603050405020304" pitchFamily="18" charset="0"/>
              </a:rPr>
              <a:t>Mrs. Geetha </a:t>
            </a:r>
            <a:r>
              <a:rPr lang="en-US" altLang="en-US" sz="2000" i="1" dirty="0" err="1">
                <a:solidFill>
                  <a:srgbClr val="0070C0"/>
                </a:solidFill>
                <a:latin typeface="+mn-lt"/>
                <a:cs typeface="Times New Roman" panose="02020603050405020304" pitchFamily="18" charset="0"/>
              </a:rPr>
              <a:t>Chidambara</a:t>
            </a:r>
            <a:r>
              <a:rPr lang="en-US" altLang="en-US" sz="2000" i="1" dirty="0">
                <a:solidFill>
                  <a:srgbClr val="0070C0"/>
                </a:solidFill>
                <a:latin typeface="+mn-lt"/>
                <a:cs typeface="Times New Roman" panose="02020603050405020304" pitchFamily="18" charset="0"/>
              </a:rPr>
              <a:t> 	</a:t>
            </a:r>
            <a:r>
              <a:rPr lang="en-US" altLang="en-US" sz="2000" i="1" dirty="0" smtClean="0">
                <a:solidFill>
                  <a:srgbClr val="0070C0"/>
                </a:solidFill>
                <a:latin typeface="+mn-lt"/>
                <a:cs typeface="Times New Roman" panose="02020603050405020304" pitchFamily="18" charset="0"/>
              </a:rPr>
              <a:t>M.Sc</a:t>
            </a:r>
            <a:r>
              <a:rPr lang="en-US" altLang="en-US" sz="2000" i="1" dirty="0">
                <a:solidFill>
                  <a:srgbClr val="0070C0"/>
                </a:solidFill>
                <a:latin typeface="+mn-lt"/>
                <a:cs typeface="Times New Roman" panose="02020603050405020304" pitchFamily="18" charset="0"/>
              </a:rPr>
              <a:t>. (Physics)	–  CFO &amp; Partner</a:t>
            </a:r>
          </a:p>
          <a:p>
            <a:pPr algn="just" eaLnBrk="1" hangingPunct="1"/>
            <a:r>
              <a:rPr lang="en-US" altLang="en-US" sz="2000" i="1" dirty="0">
                <a:solidFill>
                  <a:srgbClr val="0070C0"/>
                </a:solidFill>
                <a:latin typeface="+mn-lt"/>
                <a:cs typeface="Times New Roman" panose="02020603050405020304" pitchFamily="18" charset="0"/>
              </a:rPr>
              <a:t>Mr. Pramod </a:t>
            </a:r>
            <a:r>
              <a:rPr lang="en-US" altLang="en-US" sz="2000" i="1" dirty="0" smtClean="0">
                <a:solidFill>
                  <a:srgbClr val="0070C0"/>
                </a:solidFill>
                <a:latin typeface="+mn-lt"/>
                <a:cs typeface="Times New Roman" panose="02020603050405020304" pitchFamily="18" charset="0"/>
              </a:rPr>
              <a:t>  </a:t>
            </a:r>
            <a:r>
              <a:rPr lang="en-US" altLang="en-US" sz="2000" i="1" dirty="0">
                <a:solidFill>
                  <a:srgbClr val="0070C0"/>
                </a:solidFill>
                <a:latin typeface="+mn-lt"/>
                <a:cs typeface="Times New Roman" panose="02020603050405020304" pitchFamily="18" charset="0"/>
              </a:rPr>
              <a:t>B.E (E &amp; E)		</a:t>
            </a:r>
            <a:r>
              <a:rPr lang="en-US" altLang="en-US" sz="2000" i="1" dirty="0" smtClean="0">
                <a:solidFill>
                  <a:srgbClr val="0070C0"/>
                </a:solidFill>
                <a:latin typeface="+mn-lt"/>
                <a:cs typeface="Times New Roman" panose="02020603050405020304" pitchFamily="18" charset="0"/>
              </a:rPr>
              <a:t>	–  </a:t>
            </a:r>
            <a:r>
              <a:rPr lang="en-US" altLang="en-US" sz="2000" i="1" dirty="0">
                <a:solidFill>
                  <a:srgbClr val="0070C0"/>
                </a:solidFill>
                <a:latin typeface="+mn-lt"/>
                <a:cs typeface="Times New Roman" panose="02020603050405020304" pitchFamily="18" charset="0"/>
              </a:rPr>
              <a:t>Partner</a:t>
            </a:r>
          </a:p>
          <a:p>
            <a:pPr eaLnBrk="1" hangingPunct="1"/>
            <a:endParaRPr lang="en-US" altLang="en-US" sz="2000" b="1" dirty="0">
              <a:solidFill>
                <a:srgbClr val="0070C0"/>
              </a:solidFill>
              <a:latin typeface="+mn-lt"/>
              <a:cs typeface="Times New Roman" panose="02020603050405020304" pitchFamily="18" charset="0"/>
            </a:endParaRPr>
          </a:p>
        </p:txBody>
      </p:sp>
      <p:sp>
        <p:nvSpPr>
          <p:cNvPr id="8" name="Rectangle 7"/>
          <p:cNvSpPr/>
          <p:nvPr/>
        </p:nvSpPr>
        <p:spPr>
          <a:xfrm>
            <a:off x="838454" y="121391"/>
            <a:ext cx="2549096" cy="830997"/>
          </a:xfrm>
          <a:prstGeom prst="rect">
            <a:avLst/>
          </a:prstGeom>
          <a:noFill/>
        </p:spPr>
        <p:txBody>
          <a:bodyPr wrap="none" lIns="91440" tIns="45720" rIns="91440" bIns="45720">
            <a:spAutoFit/>
          </a:bodyPr>
          <a:lstStyle/>
          <a:p>
            <a:pPr algn="ctr"/>
            <a:r>
              <a:rPr lang="en-US" sz="4800" b="1" cap="none" spc="0"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About Us</a:t>
            </a:r>
            <a:endParaRPr lang="en-US" sz="48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grpSp>
        <p:nvGrpSpPr>
          <p:cNvPr id="4" name="Group 4"/>
          <p:cNvGrpSpPr>
            <a:grpSpLocks noChangeAspect="1"/>
          </p:cNvGrpSpPr>
          <p:nvPr/>
        </p:nvGrpSpPr>
        <p:grpSpPr bwMode="auto">
          <a:xfrm>
            <a:off x="8051289" y="991402"/>
            <a:ext cx="3924811" cy="5718561"/>
            <a:chOff x="1684" y="0"/>
            <a:chExt cx="3368" cy="4763"/>
          </a:xfrm>
        </p:grpSpPr>
        <p:sp>
          <p:nvSpPr>
            <p:cNvPr id="5" name="Freeform 25"/>
            <p:cNvSpPr>
              <a:spLocks/>
            </p:cNvSpPr>
            <p:nvPr/>
          </p:nvSpPr>
          <p:spPr bwMode="auto">
            <a:xfrm>
              <a:off x="2826" y="336"/>
              <a:ext cx="2030" cy="337"/>
            </a:xfrm>
            <a:custGeom>
              <a:avLst/>
              <a:gdLst>
                <a:gd name="T0" fmla="*/ 1567 w 1713"/>
                <a:gd name="T1" fmla="*/ 0 h 290"/>
                <a:gd name="T2" fmla="*/ 1583 w 1713"/>
                <a:gd name="T3" fmla="*/ 2 h 290"/>
                <a:gd name="T4" fmla="*/ 1611 w 1713"/>
                <a:gd name="T5" fmla="*/ 8 h 290"/>
                <a:gd name="T6" fmla="*/ 1636 w 1713"/>
                <a:gd name="T7" fmla="*/ 19 h 290"/>
                <a:gd name="T8" fmla="*/ 1659 w 1713"/>
                <a:gd name="T9" fmla="*/ 34 h 290"/>
                <a:gd name="T10" fmla="*/ 1679 w 1713"/>
                <a:gd name="T11" fmla="*/ 54 h 290"/>
                <a:gd name="T12" fmla="*/ 1694 w 1713"/>
                <a:gd name="T13" fmla="*/ 77 h 290"/>
                <a:gd name="T14" fmla="*/ 1706 w 1713"/>
                <a:gd name="T15" fmla="*/ 102 h 290"/>
                <a:gd name="T16" fmla="*/ 1711 w 1713"/>
                <a:gd name="T17" fmla="*/ 131 h 290"/>
                <a:gd name="T18" fmla="*/ 1713 w 1713"/>
                <a:gd name="T19" fmla="*/ 146 h 290"/>
                <a:gd name="T20" fmla="*/ 1711 w 1713"/>
                <a:gd name="T21" fmla="*/ 160 h 290"/>
                <a:gd name="T22" fmla="*/ 1706 w 1713"/>
                <a:gd name="T23" fmla="*/ 189 h 290"/>
                <a:gd name="T24" fmla="*/ 1694 w 1713"/>
                <a:gd name="T25" fmla="*/ 214 h 290"/>
                <a:gd name="T26" fmla="*/ 1679 w 1713"/>
                <a:gd name="T27" fmla="*/ 238 h 290"/>
                <a:gd name="T28" fmla="*/ 1659 w 1713"/>
                <a:gd name="T29" fmla="*/ 258 h 290"/>
                <a:gd name="T30" fmla="*/ 1636 w 1713"/>
                <a:gd name="T31" fmla="*/ 273 h 290"/>
                <a:gd name="T32" fmla="*/ 1611 w 1713"/>
                <a:gd name="T33" fmla="*/ 283 h 290"/>
                <a:gd name="T34" fmla="*/ 1583 w 1713"/>
                <a:gd name="T35" fmla="*/ 290 h 290"/>
                <a:gd name="T36" fmla="*/ 91 w 1713"/>
                <a:gd name="T37" fmla="*/ 290 h 290"/>
                <a:gd name="T38" fmla="*/ 75 w 1713"/>
                <a:gd name="T39" fmla="*/ 290 h 290"/>
                <a:gd name="T40" fmla="*/ 47 w 1713"/>
                <a:gd name="T41" fmla="*/ 283 h 290"/>
                <a:gd name="T42" fmla="*/ 33 w 1713"/>
                <a:gd name="T43" fmla="*/ 279 h 290"/>
                <a:gd name="T44" fmla="*/ 51 w 1713"/>
                <a:gd name="T45" fmla="*/ 228 h 290"/>
                <a:gd name="T46" fmla="*/ 58 w 1713"/>
                <a:gd name="T47" fmla="*/ 173 h 290"/>
                <a:gd name="T48" fmla="*/ 57 w 1713"/>
                <a:gd name="T49" fmla="*/ 152 h 290"/>
                <a:gd name="T50" fmla="*/ 51 w 1713"/>
                <a:gd name="T51" fmla="*/ 114 h 290"/>
                <a:gd name="T52" fmla="*/ 39 w 1713"/>
                <a:gd name="T53" fmla="*/ 77 h 290"/>
                <a:gd name="T54" fmla="*/ 20 w 1713"/>
                <a:gd name="T55" fmla="*/ 43 h 290"/>
                <a:gd name="T56" fmla="*/ 9 w 1713"/>
                <a:gd name="T57" fmla="*/ 26 h 290"/>
                <a:gd name="T58" fmla="*/ 15 w 1713"/>
                <a:gd name="T59" fmla="*/ 20 h 290"/>
                <a:gd name="T60" fmla="*/ 15 w 1713"/>
                <a:gd name="T61" fmla="*/ 16 h 290"/>
                <a:gd name="T62" fmla="*/ 6 w 1713"/>
                <a:gd name="T63" fmla="*/ 8 h 290"/>
                <a:gd name="T64" fmla="*/ 0 w 1713"/>
                <a:gd name="T65" fmla="*/ 3 h 290"/>
                <a:gd name="T66" fmla="*/ 2 w 1713"/>
                <a:gd name="T67" fmla="*/ 2 h 290"/>
                <a:gd name="T68" fmla="*/ 9 w 1713"/>
                <a:gd name="T6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90">
                  <a:moveTo>
                    <a:pt x="9" y="0"/>
                  </a:moveTo>
                  <a:lnTo>
                    <a:pt x="1567" y="0"/>
                  </a:lnTo>
                  <a:lnTo>
                    <a:pt x="1567" y="0"/>
                  </a:lnTo>
                  <a:lnTo>
                    <a:pt x="1583" y="2"/>
                  </a:lnTo>
                  <a:lnTo>
                    <a:pt x="1597" y="3"/>
                  </a:lnTo>
                  <a:lnTo>
                    <a:pt x="1611" y="8"/>
                  </a:lnTo>
                  <a:lnTo>
                    <a:pt x="1624" y="12"/>
                  </a:lnTo>
                  <a:lnTo>
                    <a:pt x="1636" y="19"/>
                  </a:lnTo>
                  <a:lnTo>
                    <a:pt x="1648" y="26"/>
                  </a:lnTo>
                  <a:lnTo>
                    <a:pt x="1659" y="34"/>
                  </a:lnTo>
                  <a:lnTo>
                    <a:pt x="1670" y="43"/>
                  </a:lnTo>
                  <a:lnTo>
                    <a:pt x="1679" y="54"/>
                  </a:lnTo>
                  <a:lnTo>
                    <a:pt x="1687" y="66"/>
                  </a:lnTo>
                  <a:lnTo>
                    <a:pt x="1694" y="77"/>
                  </a:lnTo>
                  <a:lnTo>
                    <a:pt x="1701" y="90"/>
                  </a:lnTo>
                  <a:lnTo>
                    <a:pt x="1706" y="102"/>
                  </a:lnTo>
                  <a:lnTo>
                    <a:pt x="1710" y="116"/>
                  </a:lnTo>
                  <a:lnTo>
                    <a:pt x="1711" y="131"/>
                  </a:lnTo>
                  <a:lnTo>
                    <a:pt x="1713" y="146"/>
                  </a:lnTo>
                  <a:lnTo>
                    <a:pt x="1713" y="146"/>
                  </a:lnTo>
                  <a:lnTo>
                    <a:pt x="1713" y="146"/>
                  </a:lnTo>
                  <a:lnTo>
                    <a:pt x="1711" y="160"/>
                  </a:lnTo>
                  <a:lnTo>
                    <a:pt x="1710" y="174"/>
                  </a:lnTo>
                  <a:lnTo>
                    <a:pt x="1706" y="189"/>
                  </a:lnTo>
                  <a:lnTo>
                    <a:pt x="1701" y="201"/>
                  </a:lnTo>
                  <a:lnTo>
                    <a:pt x="1694" y="214"/>
                  </a:lnTo>
                  <a:lnTo>
                    <a:pt x="1687" y="227"/>
                  </a:lnTo>
                  <a:lnTo>
                    <a:pt x="1679" y="238"/>
                  </a:lnTo>
                  <a:lnTo>
                    <a:pt x="1670" y="248"/>
                  </a:lnTo>
                  <a:lnTo>
                    <a:pt x="1659" y="258"/>
                  </a:lnTo>
                  <a:lnTo>
                    <a:pt x="1648" y="266"/>
                  </a:lnTo>
                  <a:lnTo>
                    <a:pt x="1636" y="273"/>
                  </a:lnTo>
                  <a:lnTo>
                    <a:pt x="1624" y="279"/>
                  </a:lnTo>
                  <a:lnTo>
                    <a:pt x="1611" y="283"/>
                  </a:lnTo>
                  <a:lnTo>
                    <a:pt x="1597" y="287"/>
                  </a:lnTo>
                  <a:lnTo>
                    <a:pt x="1583" y="290"/>
                  </a:lnTo>
                  <a:lnTo>
                    <a:pt x="1567" y="290"/>
                  </a:lnTo>
                  <a:lnTo>
                    <a:pt x="91" y="290"/>
                  </a:lnTo>
                  <a:lnTo>
                    <a:pt x="91" y="290"/>
                  </a:lnTo>
                  <a:lnTo>
                    <a:pt x="75" y="290"/>
                  </a:lnTo>
                  <a:lnTo>
                    <a:pt x="61" y="287"/>
                  </a:lnTo>
                  <a:lnTo>
                    <a:pt x="47" y="283"/>
                  </a:lnTo>
                  <a:lnTo>
                    <a:pt x="33" y="279"/>
                  </a:lnTo>
                  <a:lnTo>
                    <a:pt x="33" y="279"/>
                  </a:lnTo>
                  <a:lnTo>
                    <a:pt x="44" y="254"/>
                  </a:lnTo>
                  <a:lnTo>
                    <a:pt x="51" y="228"/>
                  </a:lnTo>
                  <a:lnTo>
                    <a:pt x="57" y="200"/>
                  </a:lnTo>
                  <a:lnTo>
                    <a:pt x="58" y="173"/>
                  </a:lnTo>
                  <a:lnTo>
                    <a:pt x="58" y="173"/>
                  </a:lnTo>
                  <a:lnTo>
                    <a:pt x="57" y="152"/>
                  </a:lnTo>
                  <a:lnTo>
                    <a:pt x="56" y="133"/>
                  </a:lnTo>
                  <a:lnTo>
                    <a:pt x="51" y="114"/>
                  </a:lnTo>
                  <a:lnTo>
                    <a:pt x="46" y="95"/>
                  </a:lnTo>
                  <a:lnTo>
                    <a:pt x="39" y="77"/>
                  </a:lnTo>
                  <a:lnTo>
                    <a:pt x="30" y="60"/>
                  </a:lnTo>
                  <a:lnTo>
                    <a:pt x="20" y="43"/>
                  </a:lnTo>
                  <a:lnTo>
                    <a:pt x="9" y="26"/>
                  </a:lnTo>
                  <a:lnTo>
                    <a:pt x="9" y="26"/>
                  </a:lnTo>
                  <a:lnTo>
                    <a:pt x="13" y="23"/>
                  </a:lnTo>
                  <a:lnTo>
                    <a:pt x="15" y="20"/>
                  </a:lnTo>
                  <a:lnTo>
                    <a:pt x="16" y="17"/>
                  </a:lnTo>
                  <a:lnTo>
                    <a:pt x="15" y="16"/>
                  </a:lnTo>
                  <a:lnTo>
                    <a:pt x="12" y="12"/>
                  </a:lnTo>
                  <a:lnTo>
                    <a:pt x="6" y="8"/>
                  </a:lnTo>
                  <a:lnTo>
                    <a:pt x="2" y="5"/>
                  </a:lnTo>
                  <a:lnTo>
                    <a:pt x="0" y="3"/>
                  </a:lnTo>
                  <a:lnTo>
                    <a:pt x="0" y="2"/>
                  </a:lnTo>
                  <a:lnTo>
                    <a:pt x="2" y="2"/>
                  </a:lnTo>
                  <a:lnTo>
                    <a:pt x="9" y="0"/>
                  </a:lnTo>
                  <a:lnTo>
                    <a:pt x="9" y="0"/>
                  </a:lnTo>
                  <a:close/>
                </a:path>
              </a:pathLst>
            </a:custGeom>
            <a:solidFill>
              <a:srgbClr val="4472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algn="ctr"/>
              <a:r>
                <a:rPr lang="en-GB" sz="1600" dirty="0" smtClean="0">
                  <a:solidFill>
                    <a:schemeClr val="bg1"/>
                  </a:solidFill>
                </a:rPr>
                <a:t>1968</a:t>
              </a:r>
              <a:endParaRPr lang="en-GB" sz="1600" dirty="0">
                <a:solidFill>
                  <a:schemeClr val="bg1"/>
                </a:solidFill>
              </a:endParaRPr>
            </a:p>
          </p:txBody>
        </p:sp>
        <p:sp>
          <p:nvSpPr>
            <p:cNvPr id="6" name="Freeform 26"/>
            <p:cNvSpPr>
              <a:spLocks/>
            </p:cNvSpPr>
            <p:nvPr/>
          </p:nvSpPr>
          <p:spPr bwMode="auto">
            <a:xfrm>
              <a:off x="2826" y="1395"/>
              <a:ext cx="2030" cy="316"/>
            </a:xfrm>
            <a:custGeom>
              <a:avLst/>
              <a:gdLst>
                <a:gd name="T0" fmla="*/ 1567 w 1713"/>
                <a:gd name="T1" fmla="*/ 0 h 290"/>
                <a:gd name="T2" fmla="*/ 1583 w 1713"/>
                <a:gd name="T3" fmla="*/ 2 h 290"/>
                <a:gd name="T4" fmla="*/ 1611 w 1713"/>
                <a:gd name="T5" fmla="*/ 7 h 290"/>
                <a:gd name="T6" fmla="*/ 1636 w 1713"/>
                <a:gd name="T7" fmla="*/ 19 h 290"/>
                <a:gd name="T8" fmla="*/ 1659 w 1713"/>
                <a:gd name="T9" fmla="*/ 34 h 290"/>
                <a:gd name="T10" fmla="*/ 1679 w 1713"/>
                <a:gd name="T11" fmla="*/ 53 h 290"/>
                <a:gd name="T12" fmla="*/ 1694 w 1713"/>
                <a:gd name="T13" fmla="*/ 77 h 290"/>
                <a:gd name="T14" fmla="*/ 1706 w 1713"/>
                <a:gd name="T15" fmla="*/ 102 h 290"/>
                <a:gd name="T16" fmla="*/ 1711 w 1713"/>
                <a:gd name="T17" fmla="*/ 130 h 290"/>
                <a:gd name="T18" fmla="*/ 1713 w 1713"/>
                <a:gd name="T19" fmla="*/ 146 h 290"/>
                <a:gd name="T20" fmla="*/ 1711 w 1713"/>
                <a:gd name="T21" fmla="*/ 160 h 290"/>
                <a:gd name="T22" fmla="*/ 1706 w 1713"/>
                <a:gd name="T23" fmla="*/ 188 h 290"/>
                <a:gd name="T24" fmla="*/ 1694 w 1713"/>
                <a:gd name="T25" fmla="*/ 214 h 290"/>
                <a:gd name="T26" fmla="*/ 1679 w 1713"/>
                <a:gd name="T27" fmla="*/ 238 h 290"/>
                <a:gd name="T28" fmla="*/ 1659 w 1713"/>
                <a:gd name="T29" fmla="*/ 256 h 290"/>
                <a:gd name="T30" fmla="*/ 1636 w 1713"/>
                <a:gd name="T31" fmla="*/ 272 h 290"/>
                <a:gd name="T32" fmla="*/ 1611 w 1713"/>
                <a:gd name="T33" fmla="*/ 283 h 290"/>
                <a:gd name="T34" fmla="*/ 1583 w 1713"/>
                <a:gd name="T35" fmla="*/ 289 h 290"/>
                <a:gd name="T36" fmla="*/ 91 w 1713"/>
                <a:gd name="T37" fmla="*/ 290 h 290"/>
                <a:gd name="T38" fmla="*/ 75 w 1713"/>
                <a:gd name="T39" fmla="*/ 289 h 290"/>
                <a:gd name="T40" fmla="*/ 47 w 1713"/>
                <a:gd name="T41" fmla="*/ 283 h 290"/>
                <a:gd name="T42" fmla="*/ 33 w 1713"/>
                <a:gd name="T43" fmla="*/ 279 h 290"/>
                <a:gd name="T44" fmla="*/ 51 w 1713"/>
                <a:gd name="T45" fmla="*/ 227 h 290"/>
                <a:gd name="T46" fmla="*/ 58 w 1713"/>
                <a:gd name="T47" fmla="*/ 171 h 290"/>
                <a:gd name="T48" fmla="*/ 57 w 1713"/>
                <a:gd name="T49" fmla="*/ 152 h 290"/>
                <a:gd name="T50" fmla="*/ 51 w 1713"/>
                <a:gd name="T51" fmla="*/ 113 h 290"/>
                <a:gd name="T52" fmla="*/ 39 w 1713"/>
                <a:gd name="T53" fmla="*/ 77 h 290"/>
                <a:gd name="T54" fmla="*/ 20 w 1713"/>
                <a:gd name="T55" fmla="*/ 41 h 290"/>
                <a:gd name="T56" fmla="*/ 9 w 1713"/>
                <a:gd name="T57" fmla="*/ 26 h 290"/>
                <a:gd name="T58" fmla="*/ 15 w 1713"/>
                <a:gd name="T59" fmla="*/ 20 h 290"/>
                <a:gd name="T60" fmla="*/ 15 w 1713"/>
                <a:gd name="T61" fmla="*/ 15 h 290"/>
                <a:gd name="T62" fmla="*/ 6 w 1713"/>
                <a:gd name="T63" fmla="*/ 7 h 290"/>
                <a:gd name="T64" fmla="*/ 0 w 1713"/>
                <a:gd name="T65" fmla="*/ 2 h 290"/>
                <a:gd name="T66" fmla="*/ 2 w 1713"/>
                <a:gd name="T67" fmla="*/ 0 h 290"/>
                <a:gd name="T68" fmla="*/ 9 w 1713"/>
                <a:gd name="T69" fmla="*/ 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90">
                  <a:moveTo>
                    <a:pt x="9" y="0"/>
                  </a:moveTo>
                  <a:lnTo>
                    <a:pt x="1567" y="0"/>
                  </a:lnTo>
                  <a:lnTo>
                    <a:pt x="1567" y="0"/>
                  </a:lnTo>
                  <a:lnTo>
                    <a:pt x="1583" y="2"/>
                  </a:lnTo>
                  <a:lnTo>
                    <a:pt x="1597" y="3"/>
                  </a:lnTo>
                  <a:lnTo>
                    <a:pt x="1611" y="7"/>
                  </a:lnTo>
                  <a:lnTo>
                    <a:pt x="1624" y="12"/>
                  </a:lnTo>
                  <a:lnTo>
                    <a:pt x="1636" y="19"/>
                  </a:lnTo>
                  <a:lnTo>
                    <a:pt x="1648" y="26"/>
                  </a:lnTo>
                  <a:lnTo>
                    <a:pt x="1659" y="34"/>
                  </a:lnTo>
                  <a:lnTo>
                    <a:pt x="1670" y="43"/>
                  </a:lnTo>
                  <a:lnTo>
                    <a:pt x="1679" y="53"/>
                  </a:lnTo>
                  <a:lnTo>
                    <a:pt x="1687" y="64"/>
                  </a:lnTo>
                  <a:lnTo>
                    <a:pt x="1694" y="77"/>
                  </a:lnTo>
                  <a:lnTo>
                    <a:pt x="1701" y="89"/>
                  </a:lnTo>
                  <a:lnTo>
                    <a:pt x="1706" y="102"/>
                  </a:lnTo>
                  <a:lnTo>
                    <a:pt x="1710" y="116"/>
                  </a:lnTo>
                  <a:lnTo>
                    <a:pt x="1711" y="130"/>
                  </a:lnTo>
                  <a:lnTo>
                    <a:pt x="1713" y="146"/>
                  </a:lnTo>
                  <a:lnTo>
                    <a:pt x="1713" y="146"/>
                  </a:lnTo>
                  <a:lnTo>
                    <a:pt x="1713" y="146"/>
                  </a:lnTo>
                  <a:lnTo>
                    <a:pt x="1711" y="160"/>
                  </a:lnTo>
                  <a:lnTo>
                    <a:pt x="1710" y="174"/>
                  </a:lnTo>
                  <a:lnTo>
                    <a:pt x="1706" y="188"/>
                  </a:lnTo>
                  <a:lnTo>
                    <a:pt x="1701" y="201"/>
                  </a:lnTo>
                  <a:lnTo>
                    <a:pt x="1694" y="214"/>
                  </a:lnTo>
                  <a:lnTo>
                    <a:pt x="1687" y="227"/>
                  </a:lnTo>
                  <a:lnTo>
                    <a:pt x="1679" y="238"/>
                  </a:lnTo>
                  <a:lnTo>
                    <a:pt x="1670" y="248"/>
                  </a:lnTo>
                  <a:lnTo>
                    <a:pt x="1659" y="256"/>
                  </a:lnTo>
                  <a:lnTo>
                    <a:pt x="1648" y="265"/>
                  </a:lnTo>
                  <a:lnTo>
                    <a:pt x="1636" y="272"/>
                  </a:lnTo>
                  <a:lnTo>
                    <a:pt x="1624" y="279"/>
                  </a:lnTo>
                  <a:lnTo>
                    <a:pt x="1611" y="283"/>
                  </a:lnTo>
                  <a:lnTo>
                    <a:pt x="1597" y="287"/>
                  </a:lnTo>
                  <a:lnTo>
                    <a:pt x="1583" y="289"/>
                  </a:lnTo>
                  <a:lnTo>
                    <a:pt x="1567" y="290"/>
                  </a:lnTo>
                  <a:lnTo>
                    <a:pt x="91" y="290"/>
                  </a:lnTo>
                  <a:lnTo>
                    <a:pt x="91" y="290"/>
                  </a:lnTo>
                  <a:lnTo>
                    <a:pt x="75" y="289"/>
                  </a:lnTo>
                  <a:lnTo>
                    <a:pt x="61" y="287"/>
                  </a:lnTo>
                  <a:lnTo>
                    <a:pt x="47" y="283"/>
                  </a:lnTo>
                  <a:lnTo>
                    <a:pt x="33" y="279"/>
                  </a:lnTo>
                  <a:lnTo>
                    <a:pt x="33" y="279"/>
                  </a:lnTo>
                  <a:lnTo>
                    <a:pt x="44" y="253"/>
                  </a:lnTo>
                  <a:lnTo>
                    <a:pt x="51" y="227"/>
                  </a:lnTo>
                  <a:lnTo>
                    <a:pt x="57" y="200"/>
                  </a:lnTo>
                  <a:lnTo>
                    <a:pt x="58" y="171"/>
                  </a:lnTo>
                  <a:lnTo>
                    <a:pt x="58" y="171"/>
                  </a:lnTo>
                  <a:lnTo>
                    <a:pt x="57" y="152"/>
                  </a:lnTo>
                  <a:lnTo>
                    <a:pt x="56" y="132"/>
                  </a:lnTo>
                  <a:lnTo>
                    <a:pt x="51" y="113"/>
                  </a:lnTo>
                  <a:lnTo>
                    <a:pt x="46" y="95"/>
                  </a:lnTo>
                  <a:lnTo>
                    <a:pt x="39" y="77"/>
                  </a:lnTo>
                  <a:lnTo>
                    <a:pt x="30" y="58"/>
                  </a:lnTo>
                  <a:lnTo>
                    <a:pt x="20" y="41"/>
                  </a:lnTo>
                  <a:lnTo>
                    <a:pt x="9" y="26"/>
                  </a:lnTo>
                  <a:lnTo>
                    <a:pt x="9" y="26"/>
                  </a:lnTo>
                  <a:lnTo>
                    <a:pt x="13" y="23"/>
                  </a:lnTo>
                  <a:lnTo>
                    <a:pt x="15" y="20"/>
                  </a:lnTo>
                  <a:lnTo>
                    <a:pt x="16" y="17"/>
                  </a:lnTo>
                  <a:lnTo>
                    <a:pt x="15" y="15"/>
                  </a:lnTo>
                  <a:lnTo>
                    <a:pt x="12" y="10"/>
                  </a:lnTo>
                  <a:lnTo>
                    <a:pt x="6" y="7"/>
                  </a:lnTo>
                  <a:lnTo>
                    <a:pt x="2" y="5"/>
                  </a:lnTo>
                  <a:lnTo>
                    <a:pt x="0" y="2"/>
                  </a:lnTo>
                  <a:lnTo>
                    <a:pt x="0" y="2"/>
                  </a:lnTo>
                  <a:lnTo>
                    <a:pt x="2" y="0"/>
                  </a:lnTo>
                  <a:lnTo>
                    <a:pt x="9" y="0"/>
                  </a:lnTo>
                  <a:lnTo>
                    <a:pt x="9" y="0"/>
                  </a:lnTo>
                  <a:close/>
                </a:path>
              </a:pathLst>
            </a:custGeom>
            <a:solidFill>
              <a:srgbClr val="8FA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algn="ctr"/>
              <a:r>
                <a:rPr lang="en-GB" sz="1600" dirty="0" smtClean="0">
                  <a:solidFill>
                    <a:schemeClr val="bg1"/>
                  </a:solidFill>
                </a:rPr>
                <a:t>1993</a:t>
              </a:r>
              <a:endParaRPr lang="en-GB" sz="1600" dirty="0">
                <a:solidFill>
                  <a:schemeClr val="bg1"/>
                </a:solidFill>
              </a:endParaRPr>
            </a:p>
          </p:txBody>
        </p:sp>
        <p:sp>
          <p:nvSpPr>
            <p:cNvPr id="7" name="Freeform 27"/>
            <p:cNvSpPr>
              <a:spLocks/>
            </p:cNvSpPr>
            <p:nvPr/>
          </p:nvSpPr>
          <p:spPr bwMode="auto">
            <a:xfrm>
              <a:off x="2826" y="2454"/>
              <a:ext cx="2030" cy="292"/>
            </a:xfrm>
            <a:custGeom>
              <a:avLst/>
              <a:gdLst>
                <a:gd name="T0" fmla="*/ 1567 w 1713"/>
                <a:gd name="T1" fmla="*/ 0 h 289"/>
                <a:gd name="T2" fmla="*/ 1583 w 1713"/>
                <a:gd name="T3" fmla="*/ 0 h 289"/>
                <a:gd name="T4" fmla="*/ 1611 w 1713"/>
                <a:gd name="T5" fmla="*/ 6 h 289"/>
                <a:gd name="T6" fmla="*/ 1636 w 1713"/>
                <a:gd name="T7" fmla="*/ 17 h 289"/>
                <a:gd name="T8" fmla="*/ 1659 w 1713"/>
                <a:gd name="T9" fmla="*/ 33 h 289"/>
                <a:gd name="T10" fmla="*/ 1679 w 1713"/>
                <a:gd name="T11" fmla="*/ 53 h 289"/>
                <a:gd name="T12" fmla="*/ 1694 w 1713"/>
                <a:gd name="T13" fmla="*/ 75 h 289"/>
                <a:gd name="T14" fmla="*/ 1706 w 1713"/>
                <a:gd name="T15" fmla="*/ 102 h 289"/>
                <a:gd name="T16" fmla="*/ 1711 w 1713"/>
                <a:gd name="T17" fmla="*/ 130 h 289"/>
                <a:gd name="T18" fmla="*/ 1713 w 1713"/>
                <a:gd name="T19" fmla="*/ 145 h 289"/>
                <a:gd name="T20" fmla="*/ 1711 w 1713"/>
                <a:gd name="T21" fmla="*/ 160 h 289"/>
                <a:gd name="T22" fmla="*/ 1706 w 1713"/>
                <a:gd name="T23" fmla="*/ 188 h 289"/>
                <a:gd name="T24" fmla="*/ 1694 w 1713"/>
                <a:gd name="T25" fmla="*/ 214 h 289"/>
                <a:gd name="T26" fmla="*/ 1679 w 1713"/>
                <a:gd name="T27" fmla="*/ 236 h 289"/>
                <a:gd name="T28" fmla="*/ 1659 w 1713"/>
                <a:gd name="T29" fmla="*/ 256 h 289"/>
                <a:gd name="T30" fmla="*/ 1636 w 1713"/>
                <a:gd name="T31" fmla="*/ 272 h 289"/>
                <a:gd name="T32" fmla="*/ 1611 w 1713"/>
                <a:gd name="T33" fmla="*/ 283 h 289"/>
                <a:gd name="T34" fmla="*/ 1583 w 1713"/>
                <a:gd name="T35" fmla="*/ 289 h 289"/>
                <a:gd name="T36" fmla="*/ 91 w 1713"/>
                <a:gd name="T37" fmla="*/ 289 h 289"/>
                <a:gd name="T38" fmla="*/ 75 w 1713"/>
                <a:gd name="T39" fmla="*/ 289 h 289"/>
                <a:gd name="T40" fmla="*/ 47 w 1713"/>
                <a:gd name="T41" fmla="*/ 283 h 289"/>
                <a:gd name="T42" fmla="*/ 33 w 1713"/>
                <a:gd name="T43" fmla="*/ 277 h 289"/>
                <a:gd name="T44" fmla="*/ 51 w 1713"/>
                <a:gd name="T45" fmla="*/ 227 h 289"/>
                <a:gd name="T46" fmla="*/ 58 w 1713"/>
                <a:gd name="T47" fmla="*/ 171 h 289"/>
                <a:gd name="T48" fmla="*/ 57 w 1713"/>
                <a:gd name="T49" fmla="*/ 152 h 289"/>
                <a:gd name="T50" fmla="*/ 51 w 1713"/>
                <a:gd name="T51" fmla="*/ 112 h 289"/>
                <a:gd name="T52" fmla="*/ 39 w 1713"/>
                <a:gd name="T53" fmla="*/ 75 h 289"/>
                <a:gd name="T54" fmla="*/ 20 w 1713"/>
                <a:gd name="T55" fmla="*/ 41 h 289"/>
                <a:gd name="T56" fmla="*/ 9 w 1713"/>
                <a:gd name="T57" fmla="*/ 24 h 289"/>
                <a:gd name="T58" fmla="*/ 15 w 1713"/>
                <a:gd name="T59" fmla="*/ 19 h 289"/>
                <a:gd name="T60" fmla="*/ 15 w 1713"/>
                <a:gd name="T61" fmla="*/ 14 h 289"/>
                <a:gd name="T62" fmla="*/ 6 w 1713"/>
                <a:gd name="T63" fmla="*/ 6 h 289"/>
                <a:gd name="T64" fmla="*/ 0 w 1713"/>
                <a:gd name="T65" fmla="*/ 2 h 289"/>
                <a:gd name="T66" fmla="*/ 2 w 1713"/>
                <a:gd name="T67" fmla="*/ 0 h 289"/>
                <a:gd name="T68" fmla="*/ 9 w 1713"/>
                <a:gd name="T6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89">
                  <a:moveTo>
                    <a:pt x="9" y="0"/>
                  </a:moveTo>
                  <a:lnTo>
                    <a:pt x="1567" y="0"/>
                  </a:lnTo>
                  <a:lnTo>
                    <a:pt x="1567" y="0"/>
                  </a:lnTo>
                  <a:lnTo>
                    <a:pt x="1583" y="0"/>
                  </a:lnTo>
                  <a:lnTo>
                    <a:pt x="1597" y="3"/>
                  </a:lnTo>
                  <a:lnTo>
                    <a:pt x="1611" y="6"/>
                  </a:lnTo>
                  <a:lnTo>
                    <a:pt x="1624" y="12"/>
                  </a:lnTo>
                  <a:lnTo>
                    <a:pt x="1636" y="17"/>
                  </a:lnTo>
                  <a:lnTo>
                    <a:pt x="1648" y="24"/>
                  </a:lnTo>
                  <a:lnTo>
                    <a:pt x="1659" y="33"/>
                  </a:lnTo>
                  <a:lnTo>
                    <a:pt x="1670" y="43"/>
                  </a:lnTo>
                  <a:lnTo>
                    <a:pt x="1679" y="53"/>
                  </a:lnTo>
                  <a:lnTo>
                    <a:pt x="1687" y="64"/>
                  </a:lnTo>
                  <a:lnTo>
                    <a:pt x="1694" y="75"/>
                  </a:lnTo>
                  <a:lnTo>
                    <a:pt x="1701" y="88"/>
                  </a:lnTo>
                  <a:lnTo>
                    <a:pt x="1706" y="102"/>
                  </a:lnTo>
                  <a:lnTo>
                    <a:pt x="1710" y="116"/>
                  </a:lnTo>
                  <a:lnTo>
                    <a:pt x="1711" y="130"/>
                  </a:lnTo>
                  <a:lnTo>
                    <a:pt x="1713" y="145"/>
                  </a:lnTo>
                  <a:lnTo>
                    <a:pt x="1713" y="145"/>
                  </a:lnTo>
                  <a:lnTo>
                    <a:pt x="1713" y="145"/>
                  </a:lnTo>
                  <a:lnTo>
                    <a:pt x="1711" y="160"/>
                  </a:lnTo>
                  <a:lnTo>
                    <a:pt x="1710" y="174"/>
                  </a:lnTo>
                  <a:lnTo>
                    <a:pt x="1706" y="188"/>
                  </a:lnTo>
                  <a:lnTo>
                    <a:pt x="1701" y="201"/>
                  </a:lnTo>
                  <a:lnTo>
                    <a:pt x="1694" y="214"/>
                  </a:lnTo>
                  <a:lnTo>
                    <a:pt x="1687" y="225"/>
                  </a:lnTo>
                  <a:lnTo>
                    <a:pt x="1679" y="236"/>
                  </a:lnTo>
                  <a:lnTo>
                    <a:pt x="1670" y="246"/>
                  </a:lnTo>
                  <a:lnTo>
                    <a:pt x="1659" y="256"/>
                  </a:lnTo>
                  <a:lnTo>
                    <a:pt x="1648" y="265"/>
                  </a:lnTo>
                  <a:lnTo>
                    <a:pt x="1636" y="272"/>
                  </a:lnTo>
                  <a:lnTo>
                    <a:pt x="1624" y="277"/>
                  </a:lnTo>
                  <a:lnTo>
                    <a:pt x="1611" y="283"/>
                  </a:lnTo>
                  <a:lnTo>
                    <a:pt x="1597" y="286"/>
                  </a:lnTo>
                  <a:lnTo>
                    <a:pt x="1583" y="289"/>
                  </a:lnTo>
                  <a:lnTo>
                    <a:pt x="1567" y="289"/>
                  </a:lnTo>
                  <a:lnTo>
                    <a:pt x="91" y="289"/>
                  </a:lnTo>
                  <a:lnTo>
                    <a:pt x="91" y="289"/>
                  </a:lnTo>
                  <a:lnTo>
                    <a:pt x="75" y="289"/>
                  </a:lnTo>
                  <a:lnTo>
                    <a:pt x="61" y="286"/>
                  </a:lnTo>
                  <a:lnTo>
                    <a:pt x="47" y="283"/>
                  </a:lnTo>
                  <a:lnTo>
                    <a:pt x="33" y="277"/>
                  </a:lnTo>
                  <a:lnTo>
                    <a:pt x="33" y="277"/>
                  </a:lnTo>
                  <a:lnTo>
                    <a:pt x="44" y="252"/>
                  </a:lnTo>
                  <a:lnTo>
                    <a:pt x="51" y="227"/>
                  </a:lnTo>
                  <a:lnTo>
                    <a:pt x="57" y="200"/>
                  </a:lnTo>
                  <a:lnTo>
                    <a:pt x="58" y="171"/>
                  </a:lnTo>
                  <a:lnTo>
                    <a:pt x="58" y="171"/>
                  </a:lnTo>
                  <a:lnTo>
                    <a:pt x="57" y="152"/>
                  </a:lnTo>
                  <a:lnTo>
                    <a:pt x="56" y="132"/>
                  </a:lnTo>
                  <a:lnTo>
                    <a:pt x="51" y="112"/>
                  </a:lnTo>
                  <a:lnTo>
                    <a:pt x="46" y="94"/>
                  </a:lnTo>
                  <a:lnTo>
                    <a:pt x="39" y="75"/>
                  </a:lnTo>
                  <a:lnTo>
                    <a:pt x="30" y="58"/>
                  </a:lnTo>
                  <a:lnTo>
                    <a:pt x="20" y="41"/>
                  </a:lnTo>
                  <a:lnTo>
                    <a:pt x="9" y="24"/>
                  </a:lnTo>
                  <a:lnTo>
                    <a:pt x="9" y="24"/>
                  </a:lnTo>
                  <a:lnTo>
                    <a:pt x="13" y="22"/>
                  </a:lnTo>
                  <a:lnTo>
                    <a:pt x="15" y="19"/>
                  </a:lnTo>
                  <a:lnTo>
                    <a:pt x="16" y="17"/>
                  </a:lnTo>
                  <a:lnTo>
                    <a:pt x="15" y="14"/>
                  </a:lnTo>
                  <a:lnTo>
                    <a:pt x="12" y="10"/>
                  </a:lnTo>
                  <a:lnTo>
                    <a:pt x="6" y="6"/>
                  </a:lnTo>
                  <a:lnTo>
                    <a:pt x="2" y="3"/>
                  </a:lnTo>
                  <a:lnTo>
                    <a:pt x="0" y="2"/>
                  </a:lnTo>
                  <a:lnTo>
                    <a:pt x="0" y="0"/>
                  </a:lnTo>
                  <a:lnTo>
                    <a:pt x="2" y="0"/>
                  </a:lnTo>
                  <a:lnTo>
                    <a:pt x="9" y="0"/>
                  </a:lnTo>
                  <a:lnTo>
                    <a:pt x="9" y="0"/>
                  </a:lnTo>
                  <a:close/>
                </a:path>
              </a:pathLst>
            </a:custGeom>
            <a:solidFill>
              <a:srgbClr val="2F5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pPr algn="ctr"/>
              <a:r>
                <a:rPr lang="en-GB" sz="1600" dirty="0" smtClean="0">
                  <a:solidFill>
                    <a:schemeClr val="bg1"/>
                  </a:solidFill>
                </a:rPr>
                <a:t>1998</a:t>
              </a:r>
              <a:endParaRPr lang="en-GB" sz="1600" dirty="0">
                <a:solidFill>
                  <a:schemeClr val="bg1"/>
                </a:solidFill>
              </a:endParaRPr>
            </a:p>
          </p:txBody>
        </p:sp>
        <p:sp>
          <p:nvSpPr>
            <p:cNvPr id="9" name="AutoShape 3"/>
            <p:cNvSpPr>
              <a:spLocks noChangeAspect="1" noChangeArrowheads="1" noTextEdit="1"/>
            </p:cNvSpPr>
            <p:nvPr/>
          </p:nvSpPr>
          <p:spPr bwMode="auto">
            <a:xfrm>
              <a:off x="1684" y="0"/>
              <a:ext cx="3368"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10" name="Freeform 6"/>
            <p:cNvSpPr>
              <a:spLocks/>
            </p:cNvSpPr>
            <p:nvPr/>
          </p:nvSpPr>
          <p:spPr bwMode="auto">
            <a:xfrm>
              <a:off x="2326" y="2320"/>
              <a:ext cx="618" cy="616"/>
            </a:xfrm>
            <a:custGeom>
              <a:avLst/>
              <a:gdLst>
                <a:gd name="T0" fmla="*/ 512 w 618"/>
                <a:gd name="T1" fmla="*/ 541 h 616"/>
                <a:gd name="T2" fmla="*/ 554 w 618"/>
                <a:gd name="T3" fmla="*/ 496 h 616"/>
                <a:gd name="T4" fmla="*/ 587 w 618"/>
                <a:gd name="T5" fmla="*/ 444 h 616"/>
                <a:gd name="T6" fmla="*/ 607 w 618"/>
                <a:gd name="T7" fmla="*/ 389 h 616"/>
                <a:gd name="T8" fmla="*/ 616 w 618"/>
                <a:gd name="T9" fmla="*/ 329 h 616"/>
                <a:gd name="T10" fmla="*/ 615 w 618"/>
                <a:gd name="T11" fmla="*/ 270 h 616"/>
                <a:gd name="T12" fmla="*/ 602 w 618"/>
                <a:gd name="T13" fmla="*/ 212 h 616"/>
                <a:gd name="T14" fmla="*/ 578 w 618"/>
                <a:gd name="T15" fmla="*/ 157 h 616"/>
                <a:gd name="T16" fmla="*/ 541 w 618"/>
                <a:gd name="T17" fmla="*/ 106 h 616"/>
                <a:gd name="T18" fmla="*/ 520 w 618"/>
                <a:gd name="T19" fmla="*/ 83 h 616"/>
                <a:gd name="T20" fmla="*/ 471 w 618"/>
                <a:gd name="T21" fmla="*/ 47 h 616"/>
                <a:gd name="T22" fmla="*/ 417 w 618"/>
                <a:gd name="T23" fmla="*/ 20 h 616"/>
                <a:gd name="T24" fmla="*/ 359 w 618"/>
                <a:gd name="T25" fmla="*/ 4 h 616"/>
                <a:gd name="T26" fmla="*/ 301 w 618"/>
                <a:gd name="T27" fmla="*/ 0 h 616"/>
                <a:gd name="T28" fmla="*/ 242 w 618"/>
                <a:gd name="T29" fmla="*/ 7 h 616"/>
                <a:gd name="T30" fmla="*/ 185 w 618"/>
                <a:gd name="T31" fmla="*/ 27 h 616"/>
                <a:gd name="T32" fmla="*/ 131 w 618"/>
                <a:gd name="T33" fmla="*/ 57 h 616"/>
                <a:gd name="T34" fmla="*/ 106 w 618"/>
                <a:gd name="T35" fmla="*/ 76 h 616"/>
                <a:gd name="T36" fmla="*/ 82 w 618"/>
                <a:gd name="T37" fmla="*/ 100 h 616"/>
                <a:gd name="T38" fmla="*/ 59 w 618"/>
                <a:gd name="T39" fmla="*/ 126 h 616"/>
                <a:gd name="T40" fmla="*/ 42 w 618"/>
                <a:gd name="T41" fmla="*/ 154 h 616"/>
                <a:gd name="T42" fmla="*/ 27 w 618"/>
                <a:gd name="T43" fmla="*/ 184 h 616"/>
                <a:gd name="T44" fmla="*/ 15 w 618"/>
                <a:gd name="T45" fmla="*/ 215 h 616"/>
                <a:gd name="T46" fmla="*/ 7 w 618"/>
                <a:gd name="T47" fmla="*/ 246 h 616"/>
                <a:gd name="T48" fmla="*/ 1 w 618"/>
                <a:gd name="T49" fmla="*/ 279 h 616"/>
                <a:gd name="T50" fmla="*/ 0 w 618"/>
                <a:gd name="T51" fmla="*/ 311 h 616"/>
                <a:gd name="T52" fmla="*/ 88 w 618"/>
                <a:gd name="T53" fmla="*/ 311 h 616"/>
                <a:gd name="T54" fmla="*/ 92 w 618"/>
                <a:gd name="T55" fmla="*/ 264 h 616"/>
                <a:gd name="T56" fmla="*/ 106 w 618"/>
                <a:gd name="T57" fmla="*/ 219 h 616"/>
                <a:gd name="T58" fmla="*/ 130 w 618"/>
                <a:gd name="T59" fmla="*/ 178 h 616"/>
                <a:gd name="T60" fmla="*/ 164 w 618"/>
                <a:gd name="T61" fmla="*/ 141 h 616"/>
                <a:gd name="T62" fmla="*/ 181 w 618"/>
                <a:gd name="T63" fmla="*/ 127 h 616"/>
                <a:gd name="T64" fmla="*/ 219 w 618"/>
                <a:gd name="T65" fmla="*/ 106 h 616"/>
                <a:gd name="T66" fmla="*/ 260 w 618"/>
                <a:gd name="T67" fmla="*/ 93 h 616"/>
                <a:gd name="T68" fmla="*/ 303 w 618"/>
                <a:gd name="T69" fmla="*/ 88 h 616"/>
                <a:gd name="T70" fmla="*/ 345 w 618"/>
                <a:gd name="T71" fmla="*/ 90 h 616"/>
                <a:gd name="T72" fmla="*/ 386 w 618"/>
                <a:gd name="T73" fmla="*/ 102 h 616"/>
                <a:gd name="T74" fmla="*/ 426 w 618"/>
                <a:gd name="T75" fmla="*/ 120 h 616"/>
                <a:gd name="T76" fmla="*/ 459 w 618"/>
                <a:gd name="T77" fmla="*/ 147 h 616"/>
                <a:gd name="T78" fmla="*/ 475 w 618"/>
                <a:gd name="T79" fmla="*/ 164 h 616"/>
                <a:gd name="T80" fmla="*/ 502 w 618"/>
                <a:gd name="T81" fmla="*/ 199 h 616"/>
                <a:gd name="T82" fmla="*/ 519 w 618"/>
                <a:gd name="T83" fmla="*/ 240 h 616"/>
                <a:gd name="T84" fmla="*/ 529 w 618"/>
                <a:gd name="T85" fmla="*/ 281 h 616"/>
                <a:gd name="T86" fmla="*/ 530 w 618"/>
                <a:gd name="T87" fmla="*/ 324 h 616"/>
                <a:gd name="T88" fmla="*/ 523 w 618"/>
                <a:gd name="T89" fmla="*/ 366 h 616"/>
                <a:gd name="T90" fmla="*/ 508 w 618"/>
                <a:gd name="T91" fmla="*/ 406 h 616"/>
                <a:gd name="T92" fmla="*/ 485 w 618"/>
                <a:gd name="T93" fmla="*/ 443 h 616"/>
                <a:gd name="T94" fmla="*/ 454 w 618"/>
                <a:gd name="T95" fmla="*/ 475 h 616"/>
                <a:gd name="T96" fmla="*/ 438 w 618"/>
                <a:gd name="T97" fmla="*/ 488 h 616"/>
                <a:gd name="T98" fmla="*/ 404 w 618"/>
                <a:gd name="T99" fmla="*/ 509 h 616"/>
                <a:gd name="T100" fmla="*/ 368 w 618"/>
                <a:gd name="T101" fmla="*/ 522 h 616"/>
                <a:gd name="T102" fmla="*/ 329 w 618"/>
                <a:gd name="T103" fmla="*/ 529 h 616"/>
                <a:gd name="T104" fmla="*/ 311 w 618"/>
                <a:gd name="T105" fmla="*/ 616 h 616"/>
                <a:gd name="T106" fmla="*/ 338 w 618"/>
                <a:gd name="T107" fmla="*/ 616 h 616"/>
                <a:gd name="T108" fmla="*/ 390 w 618"/>
                <a:gd name="T109" fmla="*/ 607 h 616"/>
                <a:gd name="T110" fmla="*/ 441 w 618"/>
                <a:gd name="T111" fmla="*/ 587 h 616"/>
                <a:gd name="T112" fmla="*/ 489 w 618"/>
                <a:gd name="T113" fmla="*/ 558 h 616"/>
                <a:gd name="T114" fmla="*/ 512 w 618"/>
                <a:gd name="T115" fmla="*/ 54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8" h="616">
                  <a:moveTo>
                    <a:pt x="512" y="541"/>
                  </a:moveTo>
                  <a:lnTo>
                    <a:pt x="512" y="541"/>
                  </a:lnTo>
                  <a:lnTo>
                    <a:pt x="534" y="519"/>
                  </a:lnTo>
                  <a:lnTo>
                    <a:pt x="554" y="496"/>
                  </a:lnTo>
                  <a:lnTo>
                    <a:pt x="571" y="471"/>
                  </a:lnTo>
                  <a:lnTo>
                    <a:pt x="587" y="444"/>
                  </a:lnTo>
                  <a:lnTo>
                    <a:pt x="598" y="417"/>
                  </a:lnTo>
                  <a:lnTo>
                    <a:pt x="607" y="389"/>
                  </a:lnTo>
                  <a:lnTo>
                    <a:pt x="614" y="359"/>
                  </a:lnTo>
                  <a:lnTo>
                    <a:pt x="616" y="329"/>
                  </a:lnTo>
                  <a:lnTo>
                    <a:pt x="618" y="300"/>
                  </a:lnTo>
                  <a:lnTo>
                    <a:pt x="615" y="270"/>
                  </a:lnTo>
                  <a:lnTo>
                    <a:pt x="611" y="242"/>
                  </a:lnTo>
                  <a:lnTo>
                    <a:pt x="602" y="212"/>
                  </a:lnTo>
                  <a:lnTo>
                    <a:pt x="591" y="184"/>
                  </a:lnTo>
                  <a:lnTo>
                    <a:pt x="578" y="157"/>
                  </a:lnTo>
                  <a:lnTo>
                    <a:pt x="561" y="131"/>
                  </a:lnTo>
                  <a:lnTo>
                    <a:pt x="541" y="106"/>
                  </a:lnTo>
                  <a:lnTo>
                    <a:pt x="541" y="106"/>
                  </a:lnTo>
                  <a:lnTo>
                    <a:pt x="520" y="83"/>
                  </a:lnTo>
                  <a:lnTo>
                    <a:pt x="496" y="64"/>
                  </a:lnTo>
                  <a:lnTo>
                    <a:pt x="471" y="47"/>
                  </a:lnTo>
                  <a:lnTo>
                    <a:pt x="444" y="31"/>
                  </a:lnTo>
                  <a:lnTo>
                    <a:pt x="417" y="20"/>
                  </a:lnTo>
                  <a:lnTo>
                    <a:pt x="389" y="11"/>
                  </a:lnTo>
                  <a:lnTo>
                    <a:pt x="359" y="4"/>
                  </a:lnTo>
                  <a:lnTo>
                    <a:pt x="331" y="1"/>
                  </a:lnTo>
                  <a:lnTo>
                    <a:pt x="301" y="0"/>
                  </a:lnTo>
                  <a:lnTo>
                    <a:pt x="271" y="3"/>
                  </a:lnTo>
                  <a:lnTo>
                    <a:pt x="242" y="7"/>
                  </a:lnTo>
                  <a:lnTo>
                    <a:pt x="213" y="16"/>
                  </a:lnTo>
                  <a:lnTo>
                    <a:pt x="185" y="27"/>
                  </a:lnTo>
                  <a:lnTo>
                    <a:pt x="157" y="40"/>
                  </a:lnTo>
                  <a:lnTo>
                    <a:pt x="131" y="57"/>
                  </a:lnTo>
                  <a:lnTo>
                    <a:pt x="106" y="76"/>
                  </a:lnTo>
                  <a:lnTo>
                    <a:pt x="106" y="76"/>
                  </a:lnTo>
                  <a:lnTo>
                    <a:pt x="93" y="88"/>
                  </a:lnTo>
                  <a:lnTo>
                    <a:pt x="82" y="100"/>
                  </a:lnTo>
                  <a:lnTo>
                    <a:pt x="71" y="113"/>
                  </a:lnTo>
                  <a:lnTo>
                    <a:pt x="59" y="126"/>
                  </a:lnTo>
                  <a:lnTo>
                    <a:pt x="51" y="140"/>
                  </a:lnTo>
                  <a:lnTo>
                    <a:pt x="42" y="154"/>
                  </a:lnTo>
                  <a:lnTo>
                    <a:pt x="34" y="168"/>
                  </a:lnTo>
                  <a:lnTo>
                    <a:pt x="27" y="184"/>
                  </a:lnTo>
                  <a:lnTo>
                    <a:pt x="21" y="199"/>
                  </a:lnTo>
                  <a:lnTo>
                    <a:pt x="15" y="215"/>
                  </a:lnTo>
                  <a:lnTo>
                    <a:pt x="11" y="230"/>
                  </a:lnTo>
                  <a:lnTo>
                    <a:pt x="7" y="246"/>
                  </a:lnTo>
                  <a:lnTo>
                    <a:pt x="4" y="262"/>
                  </a:lnTo>
                  <a:lnTo>
                    <a:pt x="1" y="279"/>
                  </a:lnTo>
                  <a:lnTo>
                    <a:pt x="1" y="294"/>
                  </a:lnTo>
                  <a:lnTo>
                    <a:pt x="0" y="311"/>
                  </a:lnTo>
                  <a:lnTo>
                    <a:pt x="88" y="311"/>
                  </a:lnTo>
                  <a:lnTo>
                    <a:pt x="88" y="311"/>
                  </a:lnTo>
                  <a:lnTo>
                    <a:pt x="89" y="287"/>
                  </a:lnTo>
                  <a:lnTo>
                    <a:pt x="92" y="264"/>
                  </a:lnTo>
                  <a:lnTo>
                    <a:pt x="99" y="242"/>
                  </a:lnTo>
                  <a:lnTo>
                    <a:pt x="106" y="219"/>
                  </a:lnTo>
                  <a:lnTo>
                    <a:pt x="117" y="198"/>
                  </a:lnTo>
                  <a:lnTo>
                    <a:pt x="130" y="178"/>
                  </a:lnTo>
                  <a:lnTo>
                    <a:pt x="146" y="160"/>
                  </a:lnTo>
                  <a:lnTo>
                    <a:pt x="164" y="141"/>
                  </a:lnTo>
                  <a:lnTo>
                    <a:pt x="164" y="141"/>
                  </a:lnTo>
                  <a:lnTo>
                    <a:pt x="181" y="127"/>
                  </a:lnTo>
                  <a:lnTo>
                    <a:pt x="201" y="116"/>
                  </a:lnTo>
                  <a:lnTo>
                    <a:pt x="219" y="106"/>
                  </a:lnTo>
                  <a:lnTo>
                    <a:pt x="240" y="99"/>
                  </a:lnTo>
                  <a:lnTo>
                    <a:pt x="260" y="93"/>
                  </a:lnTo>
                  <a:lnTo>
                    <a:pt x="281" y="89"/>
                  </a:lnTo>
                  <a:lnTo>
                    <a:pt x="303" y="88"/>
                  </a:lnTo>
                  <a:lnTo>
                    <a:pt x="324" y="88"/>
                  </a:lnTo>
                  <a:lnTo>
                    <a:pt x="345" y="90"/>
                  </a:lnTo>
                  <a:lnTo>
                    <a:pt x="366" y="95"/>
                  </a:lnTo>
                  <a:lnTo>
                    <a:pt x="386" y="102"/>
                  </a:lnTo>
                  <a:lnTo>
                    <a:pt x="406" y="110"/>
                  </a:lnTo>
                  <a:lnTo>
                    <a:pt x="426" y="120"/>
                  </a:lnTo>
                  <a:lnTo>
                    <a:pt x="442" y="133"/>
                  </a:lnTo>
                  <a:lnTo>
                    <a:pt x="459" y="147"/>
                  </a:lnTo>
                  <a:lnTo>
                    <a:pt x="475" y="164"/>
                  </a:lnTo>
                  <a:lnTo>
                    <a:pt x="475" y="164"/>
                  </a:lnTo>
                  <a:lnTo>
                    <a:pt x="489" y="181"/>
                  </a:lnTo>
                  <a:lnTo>
                    <a:pt x="502" y="199"/>
                  </a:lnTo>
                  <a:lnTo>
                    <a:pt x="512" y="219"/>
                  </a:lnTo>
                  <a:lnTo>
                    <a:pt x="519" y="240"/>
                  </a:lnTo>
                  <a:lnTo>
                    <a:pt x="524" y="260"/>
                  </a:lnTo>
                  <a:lnTo>
                    <a:pt x="529" y="281"/>
                  </a:lnTo>
                  <a:lnTo>
                    <a:pt x="530" y="303"/>
                  </a:lnTo>
                  <a:lnTo>
                    <a:pt x="530" y="324"/>
                  </a:lnTo>
                  <a:lnTo>
                    <a:pt x="527" y="345"/>
                  </a:lnTo>
                  <a:lnTo>
                    <a:pt x="523" y="366"/>
                  </a:lnTo>
                  <a:lnTo>
                    <a:pt x="516" y="386"/>
                  </a:lnTo>
                  <a:lnTo>
                    <a:pt x="508" y="406"/>
                  </a:lnTo>
                  <a:lnTo>
                    <a:pt x="498" y="424"/>
                  </a:lnTo>
                  <a:lnTo>
                    <a:pt x="485" y="443"/>
                  </a:lnTo>
                  <a:lnTo>
                    <a:pt x="471" y="459"/>
                  </a:lnTo>
                  <a:lnTo>
                    <a:pt x="454" y="475"/>
                  </a:lnTo>
                  <a:lnTo>
                    <a:pt x="454" y="475"/>
                  </a:lnTo>
                  <a:lnTo>
                    <a:pt x="438" y="488"/>
                  </a:lnTo>
                  <a:lnTo>
                    <a:pt x="421" y="499"/>
                  </a:lnTo>
                  <a:lnTo>
                    <a:pt x="404" y="509"/>
                  </a:lnTo>
                  <a:lnTo>
                    <a:pt x="386" y="516"/>
                  </a:lnTo>
                  <a:lnTo>
                    <a:pt x="368" y="522"/>
                  </a:lnTo>
                  <a:lnTo>
                    <a:pt x="349" y="526"/>
                  </a:lnTo>
                  <a:lnTo>
                    <a:pt x="329" y="529"/>
                  </a:lnTo>
                  <a:lnTo>
                    <a:pt x="311" y="530"/>
                  </a:lnTo>
                  <a:lnTo>
                    <a:pt x="311" y="616"/>
                  </a:lnTo>
                  <a:lnTo>
                    <a:pt x="311" y="616"/>
                  </a:lnTo>
                  <a:lnTo>
                    <a:pt x="338" y="616"/>
                  </a:lnTo>
                  <a:lnTo>
                    <a:pt x="363" y="612"/>
                  </a:lnTo>
                  <a:lnTo>
                    <a:pt x="390" y="607"/>
                  </a:lnTo>
                  <a:lnTo>
                    <a:pt x="416" y="598"/>
                  </a:lnTo>
                  <a:lnTo>
                    <a:pt x="441" y="587"/>
                  </a:lnTo>
                  <a:lnTo>
                    <a:pt x="465" y="574"/>
                  </a:lnTo>
                  <a:lnTo>
                    <a:pt x="489" y="558"/>
                  </a:lnTo>
                  <a:lnTo>
                    <a:pt x="512" y="541"/>
                  </a:lnTo>
                  <a:lnTo>
                    <a:pt x="512" y="541"/>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11" name="Freeform 7"/>
            <p:cNvSpPr>
              <a:spLocks/>
            </p:cNvSpPr>
            <p:nvPr/>
          </p:nvSpPr>
          <p:spPr bwMode="auto">
            <a:xfrm>
              <a:off x="2095" y="2649"/>
              <a:ext cx="317" cy="311"/>
            </a:xfrm>
            <a:custGeom>
              <a:avLst/>
              <a:gdLst>
                <a:gd name="T0" fmla="*/ 317 w 317"/>
                <a:gd name="T1" fmla="*/ 0 h 311"/>
                <a:gd name="T2" fmla="*/ 317 w 317"/>
                <a:gd name="T3" fmla="*/ 0 h 311"/>
                <a:gd name="T4" fmla="*/ 316 w 317"/>
                <a:gd name="T5" fmla="*/ 27 h 311"/>
                <a:gd name="T6" fmla="*/ 313 w 317"/>
                <a:gd name="T7" fmla="*/ 54 h 311"/>
                <a:gd name="T8" fmla="*/ 307 w 317"/>
                <a:gd name="T9" fmla="*/ 82 h 311"/>
                <a:gd name="T10" fmla="*/ 299 w 317"/>
                <a:gd name="T11" fmla="*/ 108 h 311"/>
                <a:gd name="T12" fmla="*/ 289 w 317"/>
                <a:gd name="T13" fmla="*/ 135 h 311"/>
                <a:gd name="T14" fmla="*/ 275 w 317"/>
                <a:gd name="T15" fmla="*/ 159 h 311"/>
                <a:gd name="T16" fmla="*/ 259 w 317"/>
                <a:gd name="T17" fmla="*/ 183 h 311"/>
                <a:gd name="T18" fmla="*/ 242 w 317"/>
                <a:gd name="T19" fmla="*/ 207 h 311"/>
                <a:gd name="T20" fmla="*/ 242 w 317"/>
                <a:gd name="T21" fmla="*/ 207 h 311"/>
                <a:gd name="T22" fmla="*/ 230 w 317"/>
                <a:gd name="T23" fmla="*/ 220 h 311"/>
                <a:gd name="T24" fmla="*/ 217 w 317"/>
                <a:gd name="T25" fmla="*/ 231 h 311"/>
                <a:gd name="T26" fmla="*/ 204 w 317"/>
                <a:gd name="T27" fmla="*/ 244 h 311"/>
                <a:gd name="T28" fmla="*/ 190 w 317"/>
                <a:gd name="T29" fmla="*/ 253 h 311"/>
                <a:gd name="T30" fmla="*/ 176 w 317"/>
                <a:gd name="T31" fmla="*/ 263 h 311"/>
                <a:gd name="T32" fmla="*/ 160 w 317"/>
                <a:gd name="T33" fmla="*/ 272 h 311"/>
                <a:gd name="T34" fmla="*/ 146 w 317"/>
                <a:gd name="T35" fmla="*/ 280 h 311"/>
                <a:gd name="T36" fmla="*/ 131 w 317"/>
                <a:gd name="T37" fmla="*/ 287 h 311"/>
                <a:gd name="T38" fmla="*/ 115 w 317"/>
                <a:gd name="T39" fmla="*/ 293 h 311"/>
                <a:gd name="T40" fmla="*/ 99 w 317"/>
                <a:gd name="T41" fmla="*/ 299 h 311"/>
                <a:gd name="T42" fmla="*/ 82 w 317"/>
                <a:gd name="T43" fmla="*/ 303 h 311"/>
                <a:gd name="T44" fmla="*/ 67 w 317"/>
                <a:gd name="T45" fmla="*/ 306 h 311"/>
                <a:gd name="T46" fmla="*/ 50 w 317"/>
                <a:gd name="T47" fmla="*/ 309 h 311"/>
                <a:gd name="T48" fmla="*/ 33 w 317"/>
                <a:gd name="T49" fmla="*/ 311 h 311"/>
                <a:gd name="T50" fmla="*/ 17 w 317"/>
                <a:gd name="T51" fmla="*/ 311 h 311"/>
                <a:gd name="T52" fmla="*/ 0 w 317"/>
                <a:gd name="T53" fmla="*/ 311 h 311"/>
                <a:gd name="T54" fmla="*/ 0 w 317"/>
                <a:gd name="T55" fmla="*/ 225 h 311"/>
                <a:gd name="T56" fmla="*/ 0 w 317"/>
                <a:gd name="T57" fmla="*/ 225 h 311"/>
                <a:gd name="T58" fmla="*/ 24 w 317"/>
                <a:gd name="T59" fmla="*/ 224 h 311"/>
                <a:gd name="T60" fmla="*/ 49 w 317"/>
                <a:gd name="T61" fmla="*/ 221 h 311"/>
                <a:gd name="T62" fmla="*/ 73 w 317"/>
                <a:gd name="T63" fmla="*/ 215 h 311"/>
                <a:gd name="T64" fmla="*/ 95 w 317"/>
                <a:gd name="T65" fmla="*/ 207 h 311"/>
                <a:gd name="T66" fmla="*/ 116 w 317"/>
                <a:gd name="T67" fmla="*/ 197 h 311"/>
                <a:gd name="T68" fmla="*/ 138 w 317"/>
                <a:gd name="T69" fmla="*/ 183 h 311"/>
                <a:gd name="T70" fmla="*/ 157 w 317"/>
                <a:gd name="T71" fmla="*/ 167 h 311"/>
                <a:gd name="T72" fmla="*/ 176 w 317"/>
                <a:gd name="T73" fmla="*/ 149 h 311"/>
                <a:gd name="T74" fmla="*/ 176 w 317"/>
                <a:gd name="T75" fmla="*/ 149 h 311"/>
                <a:gd name="T76" fmla="*/ 189 w 317"/>
                <a:gd name="T77" fmla="*/ 132 h 311"/>
                <a:gd name="T78" fmla="*/ 200 w 317"/>
                <a:gd name="T79" fmla="*/ 115 h 311"/>
                <a:gd name="T80" fmla="*/ 210 w 317"/>
                <a:gd name="T81" fmla="*/ 97 h 311"/>
                <a:gd name="T82" fmla="*/ 217 w 317"/>
                <a:gd name="T83" fmla="*/ 78 h 311"/>
                <a:gd name="T84" fmla="*/ 222 w 317"/>
                <a:gd name="T85" fmla="*/ 58 h 311"/>
                <a:gd name="T86" fmla="*/ 227 w 317"/>
                <a:gd name="T87" fmla="*/ 40 h 311"/>
                <a:gd name="T88" fmla="*/ 230 w 317"/>
                <a:gd name="T89" fmla="*/ 20 h 311"/>
                <a:gd name="T90" fmla="*/ 230 w 317"/>
                <a:gd name="T91" fmla="*/ 0 h 311"/>
                <a:gd name="T92" fmla="*/ 317 w 317"/>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317" y="0"/>
                  </a:moveTo>
                  <a:lnTo>
                    <a:pt x="317" y="0"/>
                  </a:lnTo>
                  <a:lnTo>
                    <a:pt x="316" y="27"/>
                  </a:lnTo>
                  <a:lnTo>
                    <a:pt x="313" y="54"/>
                  </a:lnTo>
                  <a:lnTo>
                    <a:pt x="307" y="82"/>
                  </a:lnTo>
                  <a:lnTo>
                    <a:pt x="299" y="108"/>
                  </a:lnTo>
                  <a:lnTo>
                    <a:pt x="289" y="135"/>
                  </a:lnTo>
                  <a:lnTo>
                    <a:pt x="275" y="159"/>
                  </a:lnTo>
                  <a:lnTo>
                    <a:pt x="259" y="183"/>
                  </a:lnTo>
                  <a:lnTo>
                    <a:pt x="242" y="207"/>
                  </a:lnTo>
                  <a:lnTo>
                    <a:pt x="242" y="207"/>
                  </a:lnTo>
                  <a:lnTo>
                    <a:pt x="230" y="220"/>
                  </a:lnTo>
                  <a:lnTo>
                    <a:pt x="217" y="231"/>
                  </a:lnTo>
                  <a:lnTo>
                    <a:pt x="204" y="244"/>
                  </a:lnTo>
                  <a:lnTo>
                    <a:pt x="190" y="253"/>
                  </a:lnTo>
                  <a:lnTo>
                    <a:pt x="176" y="263"/>
                  </a:lnTo>
                  <a:lnTo>
                    <a:pt x="160" y="272"/>
                  </a:lnTo>
                  <a:lnTo>
                    <a:pt x="146" y="280"/>
                  </a:lnTo>
                  <a:lnTo>
                    <a:pt x="131" y="287"/>
                  </a:lnTo>
                  <a:lnTo>
                    <a:pt x="115" y="293"/>
                  </a:lnTo>
                  <a:lnTo>
                    <a:pt x="99" y="299"/>
                  </a:lnTo>
                  <a:lnTo>
                    <a:pt x="82" y="303"/>
                  </a:lnTo>
                  <a:lnTo>
                    <a:pt x="67" y="306"/>
                  </a:lnTo>
                  <a:lnTo>
                    <a:pt x="50" y="309"/>
                  </a:lnTo>
                  <a:lnTo>
                    <a:pt x="33" y="311"/>
                  </a:lnTo>
                  <a:lnTo>
                    <a:pt x="17" y="311"/>
                  </a:lnTo>
                  <a:lnTo>
                    <a:pt x="0" y="311"/>
                  </a:lnTo>
                  <a:lnTo>
                    <a:pt x="0" y="225"/>
                  </a:lnTo>
                  <a:lnTo>
                    <a:pt x="0" y="225"/>
                  </a:lnTo>
                  <a:lnTo>
                    <a:pt x="24" y="224"/>
                  </a:lnTo>
                  <a:lnTo>
                    <a:pt x="49" y="221"/>
                  </a:lnTo>
                  <a:lnTo>
                    <a:pt x="73" y="215"/>
                  </a:lnTo>
                  <a:lnTo>
                    <a:pt x="95" y="207"/>
                  </a:lnTo>
                  <a:lnTo>
                    <a:pt x="116" y="197"/>
                  </a:lnTo>
                  <a:lnTo>
                    <a:pt x="138" y="183"/>
                  </a:lnTo>
                  <a:lnTo>
                    <a:pt x="157" y="167"/>
                  </a:lnTo>
                  <a:lnTo>
                    <a:pt x="176" y="149"/>
                  </a:lnTo>
                  <a:lnTo>
                    <a:pt x="176" y="149"/>
                  </a:lnTo>
                  <a:lnTo>
                    <a:pt x="189" y="132"/>
                  </a:lnTo>
                  <a:lnTo>
                    <a:pt x="200" y="115"/>
                  </a:lnTo>
                  <a:lnTo>
                    <a:pt x="210" y="97"/>
                  </a:lnTo>
                  <a:lnTo>
                    <a:pt x="217" y="78"/>
                  </a:lnTo>
                  <a:lnTo>
                    <a:pt x="222" y="58"/>
                  </a:lnTo>
                  <a:lnTo>
                    <a:pt x="227" y="40"/>
                  </a:lnTo>
                  <a:lnTo>
                    <a:pt x="230" y="20"/>
                  </a:lnTo>
                  <a:lnTo>
                    <a:pt x="230" y="0"/>
                  </a:lnTo>
                  <a:lnTo>
                    <a:pt x="317"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12" name="Freeform 8"/>
            <p:cNvSpPr>
              <a:spLocks/>
            </p:cNvSpPr>
            <p:nvPr/>
          </p:nvSpPr>
          <p:spPr bwMode="auto">
            <a:xfrm>
              <a:off x="1769" y="2343"/>
              <a:ext cx="309" cy="616"/>
            </a:xfrm>
            <a:custGeom>
              <a:avLst/>
              <a:gdLst>
                <a:gd name="T0" fmla="*/ 309 w 309"/>
                <a:gd name="T1" fmla="*/ 0 h 616"/>
                <a:gd name="T2" fmla="*/ 256 w 309"/>
                <a:gd name="T3" fmla="*/ 4 h 616"/>
                <a:gd name="T4" fmla="*/ 202 w 309"/>
                <a:gd name="T5" fmla="*/ 18 h 616"/>
                <a:gd name="T6" fmla="*/ 151 w 309"/>
                <a:gd name="T7" fmla="*/ 42 h 616"/>
                <a:gd name="T8" fmla="*/ 104 w 309"/>
                <a:gd name="T9" fmla="*/ 76 h 616"/>
                <a:gd name="T10" fmla="*/ 82 w 309"/>
                <a:gd name="T11" fmla="*/ 97 h 616"/>
                <a:gd name="T12" fmla="*/ 45 w 309"/>
                <a:gd name="T13" fmla="*/ 147 h 616"/>
                <a:gd name="T14" fmla="*/ 18 w 309"/>
                <a:gd name="T15" fmla="*/ 200 h 616"/>
                <a:gd name="T16" fmla="*/ 3 w 309"/>
                <a:gd name="T17" fmla="*/ 257 h 616"/>
                <a:gd name="T18" fmla="*/ 0 w 309"/>
                <a:gd name="T19" fmla="*/ 316 h 616"/>
                <a:gd name="T20" fmla="*/ 7 w 309"/>
                <a:gd name="T21" fmla="*/ 376 h 616"/>
                <a:gd name="T22" fmla="*/ 25 w 309"/>
                <a:gd name="T23" fmla="*/ 432 h 616"/>
                <a:gd name="T24" fmla="*/ 55 w 309"/>
                <a:gd name="T25" fmla="*/ 486 h 616"/>
                <a:gd name="T26" fmla="*/ 75 w 309"/>
                <a:gd name="T27" fmla="*/ 510 h 616"/>
                <a:gd name="T28" fmla="*/ 99 w 309"/>
                <a:gd name="T29" fmla="*/ 535 h 616"/>
                <a:gd name="T30" fmla="*/ 126 w 309"/>
                <a:gd name="T31" fmla="*/ 557 h 616"/>
                <a:gd name="T32" fmla="*/ 153 w 309"/>
                <a:gd name="T33" fmla="*/ 575 h 616"/>
                <a:gd name="T34" fmla="*/ 182 w 309"/>
                <a:gd name="T35" fmla="*/ 591 h 616"/>
                <a:gd name="T36" fmla="*/ 213 w 309"/>
                <a:gd name="T37" fmla="*/ 602 h 616"/>
                <a:gd name="T38" fmla="*/ 244 w 309"/>
                <a:gd name="T39" fmla="*/ 610 h 616"/>
                <a:gd name="T40" fmla="*/ 277 w 309"/>
                <a:gd name="T41" fmla="*/ 615 h 616"/>
                <a:gd name="T42" fmla="*/ 309 w 309"/>
                <a:gd name="T43" fmla="*/ 616 h 616"/>
                <a:gd name="T44" fmla="*/ 309 w 309"/>
                <a:gd name="T45" fmla="*/ 530 h 616"/>
                <a:gd name="T46" fmla="*/ 263 w 309"/>
                <a:gd name="T47" fmla="*/ 524 h 616"/>
                <a:gd name="T48" fmla="*/ 218 w 309"/>
                <a:gd name="T49" fmla="*/ 510 h 616"/>
                <a:gd name="T50" fmla="*/ 177 w 309"/>
                <a:gd name="T51" fmla="*/ 486 h 616"/>
                <a:gd name="T52" fmla="*/ 141 w 309"/>
                <a:gd name="T53" fmla="*/ 453 h 616"/>
                <a:gd name="T54" fmla="*/ 127 w 309"/>
                <a:gd name="T55" fmla="*/ 435 h 616"/>
                <a:gd name="T56" fmla="*/ 104 w 309"/>
                <a:gd name="T57" fmla="*/ 397 h 616"/>
                <a:gd name="T58" fmla="*/ 92 w 309"/>
                <a:gd name="T59" fmla="*/ 356 h 616"/>
                <a:gd name="T60" fmla="*/ 86 w 309"/>
                <a:gd name="T61" fmla="*/ 313 h 616"/>
                <a:gd name="T62" fmla="*/ 89 w 309"/>
                <a:gd name="T63" fmla="*/ 271 h 616"/>
                <a:gd name="T64" fmla="*/ 100 w 309"/>
                <a:gd name="T65" fmla="*/ 230 h 616"/>
                <a:gd name="T66" fmla="*/ 119 w 309"/>
                <a:gd name="T67" fmla="*/ 192 h 616"/>
                <a:gd name="T68" fmla="*/ 145 w 309"/>
                <a:gd name="T69" fmla="*/ 157 h 616"/>
                <a:gd name="T70" fmla="*/ 162 w 309"/>
                <a:gd name="T71" fmla="*/ 141 h 616"/>
                <a:gd name="T72" fmla="*/ 196 w 309"/>
                <a:gd name="T73" fmla="*/ 117 h 616"/>
                <a:gd name="T74" fmla="*/ 232 w 309"/>
                <a:gd name="T75" fmla="*/ 100 h 616"/>
                <a:gd name="T76" fmla="*/ 270 w 309"/>
                <a:gd name="T77" fmla="*/ 90 h 616"/>
                <a:gd name="T78" fmla="*/ 309 w 309"/>
                <a:gd name="T79" fmla="*/ 87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616">
                  <a:moveTo>
                    <a:pt x="309" y="0"/>
                  </a:moveTo>
                  <a:lnTo>
                    <a:pt x="309" y="0"/>
                  </a:lnTo>
                  <a:lnTo>
                    <a:pt x="283" y="1"/>
                  </a:lnTo>
                  <a:lnTo>
                    <a:pt x="256" y="4"/>
                  </a:lnTo>
                  <a:lnTo>
                    <a:pt x="229" y="11"/>
                  </a:lnTo>
                  <a:lnTo>
                    <a:pt x="202" y="18"/>
                  </a:lnTo>
                  <a:lnTo>
                    <a:pt x="177" y="29"/>
                  </a:lnTo>
                  <a:lnTo>
                    <a:pt x="151" y="42"/>
                  </a:lnTo>
                  <a:lnTo>
                    <a:pt x="127" y="58"/>
                  </a:lnTo>
                  <a:lnTo>
                    <a:pt x="104" y="76"/>
                  </a:lnTo>
                  <a:lnTo>
                    <a:pt x="104" y="76"/>
                  </a:lnTo>
                  <a:lnTo>
                    <a:pt x="82" y="97"/>
                  </a:lnTo>
                  <a:lnTo>
                    <a:pt x="62" y="121"/>
                  </a:lnTo>
                  <a:lnTo>
                    <a:pt x="45" y="147"/>
                  </a:lnTo>
                  <a:lnTo>
                    <a:pt x="31" y="172"/>
                  </a:lnTo>
                  <a:lnTo>
                    <a:pt x="18" y="200"/>
                  </a:lnTo>
                  <a:lnTo>
                    <a:pt x="10" y="229"/>
                  </a:lnTo>
                  <a:lnTo>
                    <a:pt x="3" y="257"/>
                  </a:lnTo>
                  <a:lnTo>
                    <a:pt x="0" y="287"/>
                  </a:lnTo>
                  <a:lnTo>
                    <a:pt x="0" y="316"/>
                  </a:lnTo>
                  <a:lnTo>
                    <a:pt x="1" y="346"/>
                  </a:lnTo>
                  <a:lnTo>
                    <a:pt x="7" y="376"/>
                  </a:lnTo>
                  <a:lnTo>
                    <a:pt x="14" y="404"/>
                  </a:lnTo>
                  <a:lnTo>
                    <a:pt x="25" y="432"/>
                  </a:lnTo>
                  <a:lnTo>
                    <a:pt x="38" y="459"/>
                  </a:lnTo>
                  <a:lnTo>
                    <a:pt x="55" y="486"/>
                  </a:lnTo>
                  <a:lnTo>
                    <a:pt x="75" y="510"/>
                  </a:lnTo>
                  <a:lnTo>
                    <a:pt x="75" y="510"/>
                  </a:lnTo>
                  <a:lnTo>
                    <a:pt x="86" y="523"/>
                  </a:lnTo>
                  <a:lnTo>
                    <a:pt x="99" y="535"/>
                  </a:lnTo>
                  <a:lnTo>
                    <a:pt x="112" y="547"/>
                  </a:lnTo>
                  <a:lnTo>
                    <a:pt x="126" y="557"/>
                  </a:lnTo>
                  <a:lnTo>
                    <a:pt x="138" y="567"/>
                  </a:lnTo>
                  <a:lnTo>
                    <a:pt x="153" y="575"/>
                  </a:lnTo>
                  <a:lnTo>
                    <a:pt x="168" y="584"/>
                  </a:lnTo>
                  <a:lnTo>
                    <a:pt x="182" y="591"/>
                  </a:lnTo>
                  <a:lnTo>
                    <a:pt x="198" y="596"/>
                  </a:lnTo>
                  <a:lnTo>
                    <a:pt x="213" y="602"/>
                  </a:lnTo>
                  <a:lnTo>
                    <a:pt x="229" y="606"/>
                  </a:lnTo>
                  <a:lnTo>
                    <a:pt x="244" y="610"/>
                  </a:lnTo>
                  <a:lnTo>
                    <a:pt x="261" y="613"/>
                  </a:lnTo>
                  <a:lnTo>
                    <a:pt x="277" y="615"/>
                  </a:lnTo>
                  <a:lnTo>
                    <a:pt x="293" y="616"/>
                  </a:lnTo>
                  <a:lnTo>
                    <a:pt x="309" y="616"/>
                  </a:lnTo>
                  <a:lnTo>
                    <a:pt x="309" y="530"/>
                  </a:lnTo>
                  <a:lnTo>
                    <a:pt x="309" y="530"/>
                  </a:lnTo>
                  <a:lnTo>
                    <a:pt x="285" y="528"/>
                  </a:lnTo>
                  <a:lnTo>
                    <a:pt x="263" y="524"/>
                  </a:lnTo>
                  <a:lnTo>
                    <a:pt x="240" y="518"/>
                  </a:lnTo>
                  <a:lnTo>
                    <a:pt x="218" y="510"/>
                  </a:lnTo>
                  <a:lnTo>
                    <a:pt x="196" y="500"/>
                  </a:lnTo>
                  <a:lnTo>
                    <a:pt x="177" y="486"/>
                  </a:lnTo>
                  <a:lnTo>
                    <a:pt x="158" y="470"/>
                  </a:lnTo>
                  <a:lnTo>
                    <a:pt x="141" y="453"/>
                  </a:lnTo>
                  <a:lnTo>
                    <a:pt x="141" y="453"/>
                  </a:lnTo>
                  <a:lnTo>
                    <a:pt x="127" y="435"/>
                  </a:lnTo>
                  <a:lnTo>
                    <a:pt x="114" y="417"/>
                  </a:lnTo>
                  <a:lnTo>
                    <a:pt x="104" y="397"/>
                  </a:lnTo>
                  <a:lnTo>
                    <a:pt x="97" y="377"/>
                  </a:lnTo>
                  <a:lnTo>
                    <a:pt x="92" y="356"/>
                  </a:lnTo>
                  <a:lnTo>
                    <a:pt x="88" y="335"/>
                  </a:lnTo>
                  <a:lnTo>
                    <a:pt x="86" y="313"/>
                  </a:lnTo>
                  <a:lnTo>
                    <a:pt x="88" y="292"/>
                  </a:lnTo>
                  <a:lnTo>
                    <a:pt x="89" y="271"/>
                  </a:lnTo>
                  <a:lnTo>
                    <a:pt x="93" y="251"/>
                  </a:lnTo>
                  <a:lnTo>
                    <a:pt x="100" y="230"/>
                  </a:lnTo>
                  <a:lnTo>
                    <a:pt x="109" y="210"/>
                  </a:lnTo>
                  <a:lnTo>
                    <a:pt x="119" y="192"/>
                  </a:lnTo>
                  <a:lnTo>
                    <a:pt x="131" y="174"/>
                  </a:lnTo>
                  <a:lnTo>
                    <a:pt x="145" y="157"/>
                  </a:lnTo>
                  <a:lnTo>
                    <a:pt x="162" y="141"/>
                  </a:lnTo>
                  <a:lnTo>
                    <a:pt x="162" y="141"/>
                  </a:lnTo>
                  <a:lnTo>
                    <a:pt x="179" y="128"/>
                  </a:lnTo>
                  <a:lnTo>
                    <a:pt x="196" y="117"/>
                  </a:lnTo>
                  <a:lnTo>
                    <a:pt x="213" y="107"/>
                  </a:lnTo>
                  <a:lnTo>
                    <a:pt x="232" y="100"/>
                  </a:lnTo>
                  <a:lnTo>
                    <a:pt x="252" y="94"/>
                  </a:lnTo>
                  <a:lnTo>
                    <a:pt x="270" y="90"/>
                  </a:lnTo>
                  <a:lnTo>
                    <a:pt x="290" y="87"/>
                  </a:lnTo>
                  <a:lnTo>
                    <a:pt x="309" y="87"/>
                  </a:lnTo>
                  <a:lnTo>
                    <a:pt x="309"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13" name="Freeform 9"/>
            <p:cNvSpPr>
              <a:spLocks/>
            </p:cNvSpPr>
            <p:nvPr/>
          </p:nvSpPr>
          <p:spPr bwMode="auto">
            <a:xfrm>
              <a:off x="2095" y="2119"/>
              <a:ext cx="317" cy="311"/>
            </a:xfrm>
            <a:custGeom>
              <a:avLst/>
              <a:gdLst>
                <a:gd name="T0" fmla="*/ 317 w 317"/>
                <a:gd name="T1" fmla="*/ 0 h 311"/>
                <a:gd name="T2" fmla="*/ 317 w 317"/>
                <a:gd name="T3" fmla="*/ 0 h 311"/>
                <a:gd name="T4" fmla="*/ 316 w 317"/>
                <a:gd name="T5" fmla="*/ 27 h 311"/>
                <a:gd name="T6" fmla="*/ 313 w 317"/>
                <a:gd name="T7" fmla="*/ 54 h 311"/>
                <a:gd name="T8" fmla="*/ 307 w 317"/>
                <a:gd name="T9" fmla="*/ 81 h 311"/>
                <a:gd name="T10" fmla="*/ 299 w 317"/>
                <a:gd name="T11" fmla="*/ 108 h 311"/>
                <a:gd name="T12" fmla="*/ 289 w 317"/>
                <a:gd name="T13" fmla="*/ 133 h 311"/>
                <a:gd name="T14" fmla="*/ 275 w 317"/>
                <a:gd name="T15" fmla="*/ 159 h 311"/>
                <a:gd name="T16" fmla="*/ 259 w 317"/>
                <a:gd name="T17" fmla="*/ 183 h 311"/>
                <a:gd name="T18" fmla="*/ 242 w 317"/>
                <a:gd name="T19" fmla="*/ 205 h 311"/>
                <a:gd name="T20" fmla="*/ 242 w 317"/>
                <a:gd name="T21" fmla="*/ 205 h 311"/>
                <a:gd name="T22" fmla="*/ 230 w 317"/>
                <a:gd name="T23" fmla="*/ 219 h 311"/>
                <a:gd name="T24" fmla="*/ 217 w 317"/>
                <a:gd name="T25" fmla="*/ 231 h 311"/>
                <a:gd name="T26" fmla="*/ 204 w 317"/>
                <a:gd name="T27" fmla="*/ 242 h 311"/>
                <a:gd name="T28" fmla="*/ 190 w 317"/>
                <a:gd name="T29" fmla="*/ 253 h 311"/>
                <a:gd name="T30" fmla="*/ 176 w 317"/>
                <a:gd name="T31" fmla="*/ 262 h 311"/>
                <a:gd name="T32" fmla="*/ 160 w 317"/>
                <a:gd name="T33" fmla="*/ 272 h 311"/>
                <a:gd name="T34" fmla="*/ 146 w 317"/>
                <a:gd name="T35" fmla="*/ 279 h 311"/>
                <a:gd name="T36" fmla="*/ 131 w 317"/>
                <a:gd name="T37" fmla="*/ 286 h 311"/>
                <a:gd name="T38" fmla="*/ 115 w 317"/>
                <a:gd name="T39" fmla="*/ 291 h 311"/>
                <a:gd name="T40" fmla="*/ 99 w 317"/>
                <a:gd name="T41" fmla="*/ 297 h 311"/>
                <a:gd name="T42" fmla="*/ 82 w 317"/>
                <a:gd name="T43" fmla="*/ 301 h 311"/>
                <a:gd name="T44" fmla="*/ 67 w 317"/>
                <a:gd name="T45" fmla="*/ 306 h 311"/>
                <a:gd name="T46" fmla="*/ 50 w 317"/>
                <a:gd name="T47" fmla="*/ 308 h 311"/>
                <a:gd name="T48" fmla="*/ 33 w 317"/>
                <a:gd name="T49" fmla="*/ 310 h 311"/>
                <a:gd name="T50" fmla="*/ 17 w 317"/>
                <a:gd name="T51" fmla="*/ 311 h 311"/>
                <a:gd name="T52" fmla="*/ 0 w 317"/>
                <a:gd name="T53" fmla="*/ 311 h 311"/>
                <a:gd name="T54" fmla="*/ 0 w 317"/>
                <a:gd name="T55" fmla="*/ 224 h 311"/>
                <a:gd name="T56" fmla="*/ 0 w 317"/>
                <a:gd name="T57" fmla="*/ 224 h 311"/>
                <a:gd name="T58" fmla="*/ 24 w 317"/>
                <a:gd name="T59" fmla="*/ 224 h 311"/>
                <a:gd name="T60" fmla="*/ 49 w 317"/>
                <a:gd name="T61" fmla="*/ 221 h 311"/>
                <a:gd name="T62" fmla="*/ 73 w 317"/>
                <a:gd name="T63" fmla="*/ 215 h 311"/>
                <a:gd name="T64" fmla="*/ 95 w 317"/>
                <a:gd name="T65" fmla="*/ 207 h 311"/>
                <a:gd name="T66" fmla="*/ 116 w 317"/>
                <a:gd name="T67" fmla="*/ 195 h 311"/>
                <a:gd name="T68" fmla="*/ 138 w 317"/>
                <a:gd name="T69" fmla="*/ 183 h 311"/>
                <a:gd name="T70" fmla="*/ 157 w 317"/>
                <a:gd name="T71" fmla="*/ 167 h 311"/>
                <a:gd name="T72" fmla="*/ 176 w 317"/>
                <a:gd name="T73" fmla="*/ 149 h 311"/>
                <a:gd name="T74" fmla="*/ 176 w 317"/>
                <a:gd name="T75" fmla="*/ 149 h 311"/>
                <a:gd name="T76" fmla="*/ 189 w 317"/>
                <a:gd name="T77" fmla="*/ 132 h 311"/>
                <a:gd name="T78" fmla="*/ 200 w 317"/>
                <a:gd name="T79" fmla="*/ 115 h 311"/>
                <a:gd name="T80" fmla="*/ 210 w 317"/>
                <a:gd name="T81" fmla="*/ 96 h 311"/>
                <a:gd name="T82" fmla="*/ 217 w 317"/>
                <a:gd name="T83" fmla="*/ 78 h 311"/>
                <a:gd name="T84" fmla="*/ 222 w 317"/>
                <a:gd name="T85" fmla="*/ 58 h 311"/>
                <a:gd name="T86" fmla="*/ 227 w 317"/>
                <a:gd name="T87" fmla="*/ 38 h 311"/>
                <a:gd name="T88" fmla="*/ 230 w 317"/>
                <a:gd name="T89" fmla="*/ 20 h 311"/>
                <a:gd name="T90" fmla="*/ 230 w 317"/>
                <a:gd name="T91" fmla="*/ 0 h 311"/>
                <a:gd name="T92" fmla="*/ 317 w 317"/>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317" y="0"/>
                  </a:moveTo>
                  <a:lnTo>
                    <a:pt x="317" y="0"/>
                  </a:lnTo>
                  <a:lnTo>
                    <a:pt x="316" y="27"/>
                  </a:lnTo>
                  <a:lnTo>
                    <a:pt x="313" y="54"/>
                  </a:lnTo>
                  <a:lnTo>
                    <a:pt x="307" y="81"/>
                  </a:lnTo>
                  <a:lnTo>
                    <a:pt x="299" y="108"/>
                  </a:lnTo>
                  <a:lnTo>
                    <a:pt x="289" y="133"/>
                  </a:lnTo>
                  <a:lnTo>
                    <a:pt x="275" y="159"/>
                  </a:lnTo>
                  <a:lnTo>
                    <a:pt x="259" y="183"/>
                  </a:lnTo>
                  <a:lnTo>
                    <a:pt x="242" y="205"/>
                  </a:lnTo>
                  <a:lnTo>
                    <a:pt x="242" y="205"/>
                  </a:lnTo>
                  <a:lnTo>
                    <a:pt x="230" y="219"/>
                  </a:lnTo>
                  <a:lnTo>
                    <a:pt x="217" y="231"/>
                  </a:lnTo>
                  <a:lnTo>
                    <a:pt x="204" y="242"/>
                  </a:lnTo>
                  <a:lnTo>
                    <a:pt x="190" y="253"/>
                  </a:lnTo>
                  <a:lnTo>
                    <a:pt x="176" y="262"/>
                  </a:lnTo>
                  <a:lnTo>
                    <a:pt x="160" y="272"/>
                  </a:lnTo>
                  <a:lnTo>
                    <a:pt x="146" y="279"/>
                  </a:lnTo>
                  <a:lnTo>
                    <a:pt x="131" y="286"/>
                  </a:lnTo>
                  <a:lnTo>
                    <a:pt x="115" y="291"/>
                  </a:lnTo>
                  <a:lnTo>
                    <a:pt x="99" y="297"/>
                  </a:lnTo>
                  <a:lnTo>
                    <a:pt x="82" y="301"/>
                  </a:lnTo>
                  <a:lnTo>
                    <a:pt x="67" y="306"/>
                  </a:lnTo>
                  <a:lnTo>
                    <a:pt x="50" y="308"/>
                  </a:lnTo>
                  <a:lnTo>
                    <a:pt x="33" y="310"/>
                  </a:lnTo>
                  <a:lnTo>
                    <a:pt x="17" y="311"/>
                  </a:lnTo>
                  <a:lnTo>
                    <a:pt x="0" y="311"/>
                  </a:lnTo>
                  <a:lnTo>
                    <a:pt x="0" y="224"/>
                  </a:lnTo>
                  <a:lnTo>
                    <a:pt x="0" y="224"/>
                  </a:lnTo>
                  <a:lnTo>
                    <a:pt x="24" y="224"/>
                  </a:lnTo>
                  <a:lnTo>
                    <a:pt x="49" y="221"/>
                  </a:lnTo>
                  <a:lnTo>
                    <a:pt x="73" y="215"/>
                  </a:lnTo>
                  <a:lnTo>
                    <a:pt x="95" y="207"/>
                  </a:lnTo>
                  <a:lnTo>
                    <a:pt x="116" y="195"/>
                  </a:lnTo>
                  <a:lnTo>
                    <a:pt x="138" y="183"/>
                  </a:lnTo>
                  <a:lnTo>
                    <a:pt x="157" y="167"/>
                  </a:lnTo>
                  <a:lnTo>
                    <a:pt x="176" y="149"/>
                  </a:lnTo>
                  <a:lnTo>
                    <a:pt x="176" y="149"/>
                  </a:lnTo>
                  <a:lnTo>
                    <a:pt x="189" y="132"/>
                  </a:lnTo>
                  <a:lnTo>
                    <a:pt x="200" y="115"/>
                  </a:lnTo>
                  <a:lnTo>
                    <a:pt x="210" y="96"/>
                  </a:lnTo>
                  <a:lnTo>
                    <a:pt x="217" y="78"/>
                  </a:lnTo>
                  <a:lnTo>
                    <a:pt x="222" y="58"/>
                  </a:lnTo>
                  <a:lnTo>
                    <a:pt x="227" y="38"/>
                  </a:lnTo>
                  <a:lnTo>
                    <a:pt x="230" y="20"/>
                  </a:lnTo>
                  <a:lnTo>
                    <a:pt x="230" y="0"/>
                  </a:lnTo>
                  <a:lnTo>
                    <a:pt x="317" y="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14" name="Freeform 10"/>
            <p:cNvSpPr>
              <a:spLocks/>
            </p:cNvSpPr>
            <p:nvPr/>
          </p:nvSpPr>
          <p:spPr bwMode="auto">
            <a:xfrm>
              <a:off x="2095" y="1793"/>
              <a:ext cx="317" cy="312"/>
            </a:xfrm>
            <a:custGeom>
              <a:avLst/>
              <a:gdLst>
                <a:gd name="T0" fmla="*/ 317 w 317"/>
                <a:gd name="T1" fmla="*/ 312 h 312"/>
                <a:gd name="T2" fmla="*/ 317 w 317"/>
                <a:gd name="T3" fmla="*/ 312 h 312"/>
                <a:gd name="T4" fmla="*/ 316 w 317"/>
                <a:gd name="T5" fmla="*/ 284 h 312"/>
                <a:gd name="T6" fmla="*/ 313 w 317"/>
                <a:gd name="T7" fmla="*/ 257 h 312"/>
                <a:gd name="T8" fmla="*/ 307 w 317"/>
                <a:gd name="T9" fmla="*/ 230 h 312"/>
                <a:gd name="T10" fmla="*/ 299 w 317"/>
                <a:gd name="T11" fmla="*/ 203 h 312"/>
                <a:gd name="T12" fmla="*/ 289 w 317"/>
                <a:gd name="T13" fmla="*/ 178 h 312"/>
                <a:gd name="T14" fmla="*/ 275 w 317"/>
                <a:gd name="T15" fmla="*/ 152 h 312"/>
                <a:gd name="T16" fmla="*/ 259 w 317"/>
                <a:gd name="T17" fmla="*/ 128 h 312"/>
                <a:gd name="T18" fmla="*/ 242 w 317"/>
                <a:gd name="T19" fmla="*/ 106 h 312"/>
                <a:gd name="T20" fmla="*/ 242 w 317"/>
                <a:gd name="T21" fmla="*/ 106 h 312"/>
                <a:gd name="T22" fmla="*/ 230 w 317"/>
                <a:gd name="T23" fmla="*/ 93 h 312"/>
                <a:gd name="T24" fmla="*/ 217 w 317"/>
                <a:gd name="T25" fmla="*/ 80 h 312"/>
                <a:gd name="T26" fmla="*/ 204 w 317"/>
                <a:gd name="T27" fmla="*/ 69 h 312"/>
                <a:gd name="T28" fmla="*/ 190 w 317"/>
                <a:gd name="T29" fmla="*/ 59 h 312"/>
                <a:gd name="T30" fmla="*/ 176 w 317"/>
                <a:gd name="T31" fmla="*/ 49 h 312"/>
                <a:gd name="T32" fmla="*/ 160 w 317"/>
                <a:gd name="T33" fmla="*/ 41 h 312"/>
                <a:gd name="T34" fmla="*/ 146 w 317"/>
                <a:gd name="T35" fmla="*/ 32 h 312"/>
                <a:gd name="T36" fmla="*/ 131 w 317"/>
                <a:gd name="T37" fmla="*/ 25 h 312"/>
                <a:gd name="T38" fmla="*/ 115 w 317"/>
                <a:gd name="T39" fmla="*/ 19 h 312"/>
                <a:gd name="T40" fmla="*/ 99 w 317"/>
                <a:gd name="T41" fmla="*/ 14 h 312"/>
                <a:gd name="T42" fmla="*/ 82 w 317"/>
                <a:gd name="T43" fmla="*/ 10 h 312"/>
                <a:gd name="T44" fmla="*/ 67 w 317"/>
                <a:gd name="T45" fmla="*/ 5 h 312"/>
                <a:gd name="T46" fmla="*/ 50 w 317"/>
                <a:gd name="T47" fmla="*/ 2 h 312"/>
                <a:gd name="T48" fmla="*/ 33 w 317"/>
                <a:gd name="T49" fmla="*/ 1 h 312"/>
                <a:gd name="T50" fmla="*/ 17 w 317"/>
                <a:gd name="T51" fmla="*/ 0 h 312"/>
                <a:gd name="T52" fmla="*/ 0 w 317"/>
                <a:gd name="T53" fmla="*/ 0 h 312"/>
                <a:gd name="T54" fmla="*/ 0 w 317"/>
                <a:gd name="T55" fmla="*/ 87 h 312"/>
                <a:gd name="T56" fmla="*/ 0 w 317"/>
                <a:gd name="T57" fmla="*/ 87 h 312"/>
                <a:gd name="T58" fmla="*/ 24 w 317"/>
                <a:gd name="T59" fmla="*/ 87 h 312"/>
                <a:gd name="T60" fmla="*/ 49 w 317"/>
                <a:gd name="T61" fmla="*/ 92 h 312"/>
                <a:gd name="T62" fmla="*/ 73 w 317"/>
                <a:gd name="T63" fmla="*/ 97 h 312"/>
                <a:gd name="T64" fmla="*/ 95 w 317"/>
                <a:gd name="T65" fmla="*/ 104 h 312"/>
                <a:gd name="T66" fmla="*/ 116 w 317"/>
                <a:gd name="T67" fmla="*/ 116 h 312"/>
                <a:gd name="T68" fmla="*/ 138 w 317"/>
                <a:gd name="T69" fmla="*/ 128 h 312"/>
                <a:gd name="T70" fmla="*/ 157 w 317"/>
                <a:gd name="T71" fmla="*/ 145 h 312"/>
                <a:gd name="T72" fmla="*/ 176 w 317"/>
                <a:gd name="T73" fmla="*/ 164 h 312"/>
                <a:gd name="T74" fmla="*/ 176 w 317"/>
                <a:gd name="T75" fmla="*/ 164 h 312"/>
                <a:gd name="T76" fmla="*/ 189 w 317"/>
                <a:gd name="T77" fmla="*/ 179 h 312"/>
                <a:gd name="T78" fmla="*/ 200 w 317"/>
                <a:gd name="T79" fmla="*/ 198 h 312"/>
                <a:gd name="T80" fmla="*/ 210 w 317"/>
                <a:gd name="T81" fmla="*/ 215 h 312"/>
                <a:gd name="T82" fmla="*/ 217 w 317"/>
                <a:gd name="T83" fmla="*/ 234 h 312"/>
                <a:gd name="T84" fmla="*/ 222 w 317"/>
                <a:gd name="T85" fmla="*/ 253 h 312"/>
                <a:gd name="T86" fmla="*/ 227 w 317"/>
                <a:gd name="T87" fmla="*/ 273 h 312"/>
                <a:gd name="T88" fmla="*/ 230 w 317"/>
                <a:gd name="T89" fmla="*/ 292 h 312"/>
                <a:gd name="T90" fmla="*/ 230 w 317"/>
                <a:gd name="T91" fmla="*/ 312 h 312"/>
                <a:gd name="T92" fmla="*/ 317 w 317"/>
                <a:gd name="T9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2">
                  <a:moveTo>
                    <a:pt x="317" y="312"/>
                  </a:moveTo>
                  <a:lnTo>
                    <a:pt x="317" y="312"/>
                  </a:lnTo>
                  <a:lnTo>
                    <a:pt x="316" y="284"/>
                  </a:lnTo>
                  <a:lnTo>
                    <a:pt x="313" y="257"/>
                  </a:lnTo>
                  <a:lnTo>
                    <a:pt x="307" y="230"/>
                  </a:lnTo>
                  <a:lnTo>
                    <a:pt x="299" y="203"/>
                  </a:lnTo>
                  <a:lnTo>
                    <a:pt x="289" y="178"/>
                  </a:lnTo>
                  <a:lnTo>
                    <a:pt x="275" y="152"/>
                  </a:lnTo>
                  <a:lnTo>
                    <a:pt x="259" y="128"/>
                  </a:lnTo>
                  <a:lnTo>
                    <a:pt x="242" y="106"/>
                  </a:lnTo>
                  <a:lnTo>
                    <a:pt x="242" y="106"/>
                  </a:lnTo>
                  <a:lnTo>
                    <a:pt x="230" y="93"/>
                  </a:lnTo>
                  <a:lnTo>
                    <a:pt x="217" y="80"/>
                  </a:lnTo>
                  <a:lnTo>
                    <a:pt x="204" y="69"/>
                  </a:lnTo>
                  <a:lnTo>
                    <a:pt x="190" y="59"/>
                  </a:lnTo>
                  <a:lnTo>
                    <a:pt x="176" y="49"/>
                  </a:lnTo>
                  <a:lnTo>
                    <a:pt x="160" y="41"/>
                  </a:lnTo>
                  <a:lnTo>
                    <a:pt x="146" y="32"/>
                  </a:lnTo>
                  <a:lnTo>
                    <a:pt x="131" y="25"/>
                  </a:lnTo>
                  <a:lnTo>
                    <a:pt x="115" y="19"/>
                  </a:lnTo>
                  <a:lnTo>
                    <a:pt x="99" y="14"/>
                  </a:lnTo>
                  <a:lnTo>
                    <a:pt x="82" y="10"/>
                  </a:lnTo>
                  <a:lnTo>
                    <a:pt x="67" y="5"/>
                  </a:lnTo>
                  <a:lnTo>
                    <a:pt x="50" y="2"/>
                  </a:lnTo>
                  <a:lnTo>
                    <a:pt x="33" y="1"/>
                  </a:lnTo>
                  <a:lnTo>
                    <a:pt x="17" y="0"/>
                  </a:lnTo>
                  <a:lnTo>
                    <a:pt x="0" y="0"/>
                  </a:lnTo>
                  <a:lnTo>
                    <a:pt x="0" y="87"/>
                  </a:lnTo>
                  <a:lnTo>
                    <a:pt x="0" y="87"/>
                  </a:lnTo>
                  <a:lnTo>
                    <a:pt x="24" y="87"/>
                  </a:lnTo>
                  <a:lnTo>
                    <a:pt x="49" y="92"/>
                  </a:lnTo>
                  <a:lnTo>
                    <a:pt x="73" y="97"/>
                  </a:lnTo>
                  <a:lnTo>
                    <a:pt x="95" y="104"/>
                  </a:lnTo>
                  <a:lnTo>
                    <a:pt x="116" y="116"/>
                  </a:lnTo>
                  <a:lnTo>
                    <a:pt x="138" y="128"/>
                  </a:lnTo>
                  <a:lnTo>
                    <a:pt x="157" y="145"/>
                  </a:lnTo>
                  <a:lnTo>
                    <a:pt x="176" y="164"/>
                  </a:lnTo>
                  <a:lnTo>
                    <a:pt x="176" y="164"/>
                  </a:lnTo>
                  <a:lnTo>
                    <a:pt x="189" y="179"/>
                  </a:lnTo>
                  <a:lnTo>
                    <a:pt x="200" y="198"/>
                  </a:lnTo>
                  <a:lnTo>
                    <a:pt x="210" y="215"/>
                  </a:lnTo>
                  <a:lnTo>
                    <a:pt x="217" y="234"/>
                  </a:lnTo>
                  <a:lnTo>
                    <a:pt x="222" y="253"/>
                  </a:lnTo>
                  <a:lnTo>
                    <a:pt x="227" y="273"/>
                  </a:lnTo>
                  <a:lnTo>
                    <a:pt x="230" y="292"/>
                  </a:lnTo>
                  <a:lnTo>
                    <a:pt x="230" y="312"/>
                  </a:lnTo>
                  <a:lnTo>
                    <a:pt x="317" y="312"/>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accent5">
                    <a:lumMod val="40000"/>
                    <a:lumOff val="60000"/>
                  </a:schemeClr>
                </a:solidFill>
              </a:endParaRPr>
            </a:p>
          </p:txBody>
        </p:sp>
        <p:sp>
          <p:nvSpPr>
            <p:cNvPr id="15" name="Freeform 11"/>
            <p:cNvSpPr>
              <a:spLocks/>
            </p:cNvSpPr>
            <p:nvPr/>
          </p:nvSpPr>
          <p:spPr bwMode="auto">
            <a:xfrm>
              <a:off x="2308" y="746"/>
              <a:ext cx="309" cy="618"/>
            </a:xfrm>
            <a:custGeom>
              <a:avLst/>
              <a:gdLst>
                <a:gd name="T0" fmla="*/ 309 w 309"/>
                <a:gd name="T1" fmla="*/ 618 h 618"/>
                <a:gd name="T2" fmla="*/ 255 w 309"/>
                <a:gd name="T3" fmla="*/ 613 h 618"/>
                <a:gd name="T4" fmla="*/ 202 w 309"/>
                <a:gd name="T5" fmla="*/ 600 h 618"/>
                <a:gd name="T6" fmla="*/ 151 w 309"/>
                <a:gd name="T7" fmla="*/ 576 h 618"/>
                <a:gd name="T8" fmla="*/ 104 w 309"/>
                <a:gd name="T9" fmla="*/ 542 h 618"/>
                <a:gd name="T10" fmla="*/ 82 w 309"/>
                <a:gd name="T11" fmla="*/ 521 h 618"/>
                <a:gd name="T12" fmla="*/ 45 w 309"/>
                <a:gd name="T13" fmla="*/ 471 h 618"/>
                <a:gd name="T14" fmla="*/ 18 w 309"/>
                <a:gd name="T15" fmla="*/ 418 h 618"/>
                <a:gd name="T16" fmla="*/ 4 w 309"/>
                <a:gd name="T17" fmla="*/ 360 h 618"/>
                <a:gd name="T18" fmla="*/ 0 w 309"/>
                <a:gd name="T19" fmla="*/ 302 h 618"/>
                <a:gd name="T20" fmla="*/ 7 w 309"/>
                <a:gd name="T21" fmla="*/ 242 h 618"/>
                <a:gd name="T22" fmla="*/ 25 w 309"/>
                <a:gd name="T23" fmla="*/ 186 h 618"/>
                <a:gd name="T24" fmla="*/ 55 w 309"/>
                <a:gd name="T25" fmla="*/ 132 h 618"/>
                <a:gd name="T26" fmla="*/ 74 w 309"/>
                <a:gd name="T27" fmla="*/ 107 h 618"/>
                <a:gd name="T28" fmla="*/ 99 w 309"/>
                <a:gd name="T29" fmla="*/ 82 h 618"/>
                <a:gd name="T30" fmla="*/ 125 w 309"/>
                <a:gd name="T31" fmla="*/ 60 h 618"/>
                <a:gd name="T32" fmla="*/ 152 w 309"/>
                <a:gd name="T33" fmla="*/ 43 h 618"/>
                <a:gd name="T34" fmla="*/ 182 w 309"/>
                <a:gd name="T35" fmla="*/ 27 h 618"/>
                <a:gd name="T36" fmla="*/ 213 w 309"/>
                <a:gd name="T37" fmla="*/ 16 h 618"/>
                <a:gd name="T38" fmla="*/ 244 w 309"/>
                <a:gd name="T39" fmla="*/ 8 h 618"/>
                <a:gd name="T40" fmla="*/ 277 w 309"/>
                <a:gd name="T41" fmla="*/ 2 h 618"/>
                <a:gd name="T42" fmla="*/ 309 w 309"/>
                <a:gd name="T43" fmla="*/ 88 h 618"/>
                <a:gd name="T44" fmla="*/ 285 w 309"/>
                <a:gd name="T45" fmla="*/ 90 h 618"/>
                <a:gd name="T46" fmla="*/ 240 w 309"/>
                <a:gd name="T47" fmla="*/ 98 h 618"/>
                <a:gd name="T48" fmla="*/ 196 w 309"/>
                <a:gd name="T49" fmla="*/ 118 h 618"/>
                <a:gd name="T50" fmla="*/ 158 w 309"/>
                <a:gd name="T51" fmla="*/ 146 h 618"/>
                <a:gd name="T52" fmla="*/ 141 w 309"/>
                <a:gd name="T53" fmla="*/ 164 h 618"/>
                <a:gd name="T54" fmla="*/ 114 w 309"/>
                <a:gd name="T55" fmla="*/ 201 h 618"/>
                <a:gd name="T56" fmla="*/ 97 w 309"/>
                <a:gd name="T57" fmla="*/ 241 h 618"/>
                <a:gd name="T58" fmla="*/ 87 w 309"/>
                <a:gd name="T59" fmla="*/ 282 h 618"/>
                <a:gd name="T60" fmla="*/ 87 w 309"/>
                <a:gd name="T61" fmla="*/ 324 h 618"/>
                <a:gd name="T62" fmla="*/ 94 w 309"/>
                <a:gd name="T63" fmla="*/ 367 h 618"/>
                <a:gd name="T64" fmla="*/ 108 w 309"/>
                <a:gd name="T65" fmla="*/ 406 h 618"/>
                <a:gd name="T66" fmla="*/ 131 w 309"/>
                <a:gd name="T67" fmla="*/ 443 h 618"/>
                <a:gd name="T68" fmla="*/ 162 w 309"/>
                <a:gd name="T69" fmla="*/ 475 h 618"/>
                <a:gd name="T70" fmla="*/ 179 w 309"/>
                <a:gd name="T71" fmla="*/ 490 h 618"/>
                <a:gd name="T72" fmla="*/ 213 w 309"/>
                <a:gd name="T73" fmla="*/ 509 h 618"/>
                <a:gd name="T74" fmla="*/ 251 w 309"/>
                <a:gd name="T75" fmla="*/ 524 h 618"/>
                <a:gd name="T76" fmla="*/ 289 w 309"/>
                <a:gd name="T77" fmla="*/ 531 h 618"/>
                <a:gd name="T78" fmla="*/ 309 w 309"/>
                <a:gd name="T79" fmla="*/ 618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9" h="618">
                  <a:moveTo>
                    <a:pt x="309" y="618"/>
                  </a:moveTo>
                  <a:lnTo>
                    <a:pt x="309" y="618"/>
                  </a:lnTo>
                  <a:lnTo>
                    <a:pt x="282" y="617"/>
                  </a:lnTo>
                  <a:lnTo>
                    <a:pt x="255" y="613"/>
                  </a:lnTo>
                  <a:lnTo>
                    <a:pt x="229" y="607"/>
                  </a:lnTo>
                  <a:lnTo>
                    <a:pt x="202" y="600"/>
                  </a:lnTo>
                  <a:lnTo>
                    <a:pt x="176" y="589"/>
                  </a:lnTo>
                  <a:lnTo>
                    <a:pt x="151" y="576"/>
                  </a:lnTo>
                  <a:lnTo>
                    <a:pt x="127" y="560"/>
                  </a:lnTo>
                  <a:lnTo>
                    <a:pt x="104" y="542"/>
                  </a:lnTo>
                  <a:lnTo>
                    <a:pt x="104" y="542"/>
                  </a:lnTo>
                  <a:lnTo>
                    <a:pt x="82" y="521"/>
                  </a:lnTo>
                  <a:lnTo>
                    <a:pt x="62" y="497"/>
                  </a:lnTo>
                  <a:lnTo>
                    <a:pt x="45" y="471"/>
                  </a:lnTo>
                  <a:lnTo>
                    <a:pt x="31" y="444"/>
                  </a:lnTo>
                  <a:lnTo>
                    <a:pt x="18" y="418"/>
                  </a:lnTo>
                  <a:lnTo>
                    <a:pt x="9" y="389"/>
                  </a:lnTo>
                  <a:lnTo>
                    <a:pt x="4" y="360"/>
                  </a:lnTo>
                  <a:lnTo>
                    <a:pt x="0" y="330"/>
                  </a:lnTo>
                  <a:lnTo>
                    <a:pt x="0" y="302"/>
                  </a:lnTo>
                  <a:lnTo>
                    <a:pt x="1" y="272"/>
                  </a:lnTo>
                  <a:lnTo>
                    <a:pt x="7" y="242"/>
                  </a:lnTo>
                  <a:lnTo>
                    <a:pt x="14" y="213"/>
                  </a:lnTo>
                  <a:lnTo>
                    <a:pt x="25" y="186"/>
                  </a:lnTo>
                  <a:lnTo>
                    <a:pt x="39" y="157"/>
                  </a:lnTo>
                  <a:lnTo>
                    <a:pt x="55" y="132"/>
                  </a:lnTo>
                  <a:lnTo>
                    <a:pt x="74" y="107"/>
                  </a:lnTo>
                  <a:lnTo>
                    <a:pt x="74" y="107"/>
                  </a:lnTo>
                  <a:lnTo>
                    <a:pt x="86" y="94"/>
                  </a:lnTo>
                  <a:lnTo>
                    <a:pt x="99" y="82"/>
                  </a:lnTo>
                  <a:lnTo>
                    <a:pt x="111" y="71"/>
                  </a:lnTo>
                  <a:lnTo>
                    <a:pt x="125" y="60"/>
                  </a:lnTo>
                  <a:lnTo>
                    <a:pt x="138" y="51"/>
                  </a:lnTo>
                  <a:lnTo>
                    <a:pt x="152" y="43"/>
                  </a:lnTo>
                  <a:lnTo>
                    <a:pt x="168" y="34"/>
                  </a:lnTo>
                  <a:lnTo>
                    <a:pt x="182" y="27"/>
                  </a:lnTo>
                  <a:lnTo>
                    <a:pt x="197" y="22"/>
                  </a:lnTo>
                  <a:lnTo>
                    <a:pt x="213" y="16"/>
                  </a:lnTo>
                  <a:lnTo>
                    <a:pt x="229" y="12"/>
                  </a:lnTo>
                  <a:lnTo>
                    <a:pt x="244" y="8"/>
                  </a:lnTo>
                  <a:lnTo>
                    <a:pt x="261" y="5"/>
                  </a:lnTo>
                  <a:lnTo>
                    <a:pt x="277" y="2"/>
                  </a:lnTo>
                  <a:lnTo>
                    <a:pt x="309" y="0"/>
                  </a:lnTo>
                  <a:lnTo>
                    <a:pt x="309" y="88"/>
                  </a:lnTo>
                  <a:lnTo>
                    <a:pt x="309" y="88"/>
                  </a:lnTo>
                  <a:lnTo>
                    <a:pt x="285" y="90"/>
                  </a:lnTo>
                  <a:lnTo>
                    <a:pt x="263" y="92"/>
                  </a:lnTo>
                  <a:lnTo>
                    <a:pt x="240" y="98"/>
                  </a:lnTo>
                  <a:lnTo>
                    <a:pt x="217" y="107"/>
                  </a:lnTo>
                  <a:lnTo>
                    <a:pt x="196" y="118"/>
                  </a:lnTo>
                  <a:lnTo>
                    <a:pt x="176" y="131"/>
                  </a:lnTo>
                  <a:lnTo>
                    <a:pt x="158" y="146"/>
                  </a:lnTo>
                  <a:lnTo>
                    <a:pt x="141" y="164"/>
                  </a:lnTo>
                  <a:lnTo>
                    <a:pt x="141" y="164"/>
                  </a:lnTo>
                  <a:lnTo>
                    <a:pt x="127" y="181"/>
                  </a:lnTo>
                  <a:lnTo>
                    <a:pt x="114" y="201"/>
                  </a:lnTo>
                  <a:lnTo>
                    <a:pt x="104" y="220"/>
                  </a:lnTo>
                  <a:lnTo>
                    <a:pt x="97" y="241"/>
                  </a:lnTo>
                  <a:lnTo>
                    <a:pt x="91" y="261"/>
                  </a:lnTo>
                  <a:lnTo>
                    <a:pt x="87" y="282"/>
                  </a:lnTo>
                  <a:lnTo>
                    <a:pt x="86" y="303"/>
                  </a:lnTo>
                  <a:lnTo>
                    <a:pt x="87" y="324"/>
                  </a:lnTo>
                  <a:lnTo>
                    <a:pt x="89" y="345"/>
                  </a:lnTo>
                  <a:lnTo>
                    <a:pt x="94" y="367"/>
                  </a:lnTo>
                  <a:lnTo>
                    <a:pt x="100" y="386"/>
                  </a:lnTo>
                  <a:lnTo>
                    <a:pt x="108" y="406"/>
                  </a:lnTo>
                  <a:lnTo>
                    <a:pt x="120" y="426"/>
                  </a:lnTo>
                  <a:lnTo>
                    <a:pt x="131" y="443"/>
                  </a:lnTo>
                  <a:lnTo>
                    <a:pt x="145" y="460"/>
                  </a:lnTo>
                  <a:lnTo>
                    <a:pt x="162" y="475"/>
                  </a:lnTo>
                  <a:lnTo>
                    <a:pt x="162" y="475"/>
                  </a:lnTo>
                  <a:lnTo>
                    <a:pt x="179" y="490"/>
                  </a:lnTo>
                  <a:lnTo>
                    <a:pt x="196" y="501"/>
                  </a:lnTo>
                  <a:lnTo>
                    <a:pt x="213" y="509"/>
                  </a:lnTo>
                  <a:lnTo>
                    <a:pt x="231" y="518"/>
                  </a:lnTo>
                  <a:lnTo>
                    <a:pt x="251" y="524"/>
                  </a:lnTo>
                  <a:lnTo>
                    <a:pt x="270" y="528"/>
                  </a:lnTo>
                  <a:lnTo>
                    <a:pt x="289" y="531"/>
                  </a:lnTo>
                  <a:lnTo>
                    <a:pt x="309" y="531"/>
                  </a:lnTo>
                  <a:lnTo>
                    <a:pt x="309" y="61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16" name="Freeform 12"/>
            <p:cNvSpPr>
              <a:spLocks/>
            </p:cNvSpPr>
            <p:nvPr/>
          </p:nvSpPr>
          <p:spPr bwMode="auto">
            <a:xfrm>
              <a:off x="2117" y="6"/>
              <a:ext cx="316" cy="311"/>
            </a:xfrm>
            <a:custGeom>
              <a:avLst/>
              <a:gdLst>
                <a:gd name="T0" fmla="*/ 316 w 316"/>
                <a:gd name="T1" fmla="*/ 0 h 311"/>
                <a:gd name="T2" fmla="*/ 316 w 316"/>
                <a:gd name="T3" fmla="*/ 0 h 311"/>
                <a:gd name="T4" fmla="*/ 316 w 316"/>
                <a:gd name="T5" fmla="*/ 27 h 311"/>
                <a:gd name="T6" fmla="*/ 312 w 316"/>
                <a:gd name="T7" fmla="*/ 53 h 311"/>
                <a:gd name="T8" fmla="*/ 306 w 316"/>
                <a:gd name="T9" fmla="*/ 82 h 311"/>
                <a:gd name="T10" fmla="*/ 298 w 316"/>
                <a:gd name="T11" fmla="*/ 107 h 311"/>
                <a:gd name="T12" fmla="*/ 288 w 316"/>
                <a:gd name="T13" fmla="*/ 134 h 311"/>
                <a:gd name="T14" fmla="*/ 275 w 316"/>
                <a:gd name="T15" fmla="*/ 158 h 311"/>
                <a:gd name="T16" fmla="*/ 260 w 316"/>
                <a:gd name="T17" fmla="*/ 182 h 311"/>
                <a:gd name="T18" fmla="*/ 241 w 316"/>
                <a:gd name="T19" fmla="*/ 206 h 311"/>
                <a:gd name="T20" fmla="*/ 241 w 316"/>
                <a:gd name="T21" fmla="*/ 206 h 311"/>
                <a:gd name="T22" fmla="*/ 229 w 316"/>
                <a:gd name="T23" fmla="*/ 219 h 311"/>
                <a:gd name="T24" fmla="*/ 216 w 316"/>
                <a:gd name="T25" fmla="*/ 232 h 311"/>
                <a:gd name="T26" fmla="*/ 203 w 316"/>
                <a:gd name="T27" fmla="*/ 243 h 311"/>
                <a:gd name="T28" fmla="*/ 189 w 316"/>
                <a:gd name="T29" fmla="*/ 253 h 311"/>
                <a:gd name="T30" fmla="*/ 175 w 316"/>
                <a:gd name="T31" fmla="*/ 263 h 311"/>
                <a:gd name="T32" fmla="*/ 161 w 316"/>
                <a:gd name="T33" fmla="*/ 271 h 311"/>
                <a:gd name="T34" fmla="*/ 145 w 316"/>
                <a:gd name="T35" fmla="*/ 280 h 311"/>
                <a:gd name="T36" fmla="*/ 130 w 316"/>
                <a:gd name="T37" fmla="*/ 287 h 311"/>
                <a:gd name="T38" fmla="*/ 114 w 316"/>
                <a:gd name="T39" fmla="*/ 292 h 311"/>
                <a:gd name="T40" fmla="*/ 99 w 316"/>
                <a:gd name="T41" fmla="*/ 298 h 311"/>
                <a:gd name="T42" fmla="*/ 83 w 316"/>
                <a:gd name="T43" fmla="*/ 302 h 311"/>
                <a:gd name="T44" fmla="*/ 66 w 316"/>
                <a:gd name="T45" fmla="*/ 305 h 311"/>
                <a:gd name="T46" fmla="*/ 49 w 316"/>
                <a:gd name="T47" fmla="*/ 308 h 311"/>
                <a:gd name="T48" fmla="*/ 34 w 316"/>
                <a:gd name="T49" fmla="*/ 311 h 311"/>
                <a:gd name="T50" fmla="*/ 17 w 316"/>
                <a:gd name="T51" fmla="*/ 311 h 311"/>
                <a:gd name="T52" fmla="*/ 0 w 316"/>
                <a:gd name="T53" fmla="*/ 311 h 311"/>
                <a:gd name="T54" fmla="*/ 0 w 316"/>
                <a:gd name="T55" fmla="*/ 224 h 311"/>
                <a:gd name="T56" fmla="*/ 0 w 316"/>
                <a:gd name="T57" fmla="*/ 224 h 311"/>
                <a:gd name="T58" fmla="*/ 24 w 316"/>
                <a:gd name="T59" fmla="*/ 223 h 311"/>
                <a:gd name="T60" fmla="*/ 48 w 316"/>
                <a:gd name="T61" fmla="*/ 220 h 311"/>
                <a:gd name="T62" fmla="*/ 72 w 316"/>
                <a:gd name="T63" fmla="*/ 215 h 311"/>
                <a:gd name="T64" fmla="*/ 94 w 316"/>
                <a:gd name="T65" fmla="*/ 206 h 311"/>
                <a:gd name="T66" fmla="*/ 117 w 316"/>
                <a:gd name="T67" fmla="*/ 196 h 311"/>
                <a:gd name="T68" fmla="*/ 138 w 316"/>
                <a:gd name="T69" fmla="*/ 182 h 311"/>
                <a:gd name="T70" fmla="*/ 157 w 316"/>
                <a:gd name="T71" fmla="*/ 166 h 311"/>
                <a:gd name="T72" fmla="*/ 175 w 316"/>
                <a:gd name="T73" fmla="*/ 148 h 311"/>
                <a:gd name="T74" fmla="*/ 175 w 316"/>
                <a:gd name="T75" fmla="*/ 148 h 311"/>
                <a:gd name="T76" fmla="*/ 188 w 316"/>
                <a:gd name="T77" fmla="*/ 131 h 311"/>
                <a:gd name="T78" fmla="*/ 199 w 316"/>
                <a:gd name="T79" fmla="*/ 114 h 311"/>
                <a:gd name="T80" fmla="*/ 209 w 316"/>
                <a:gd name="T81" fmla="*/ 96 h 311"/>
                <a:gd name="T82" fmla="*/ 217 w 316"/>
                <a:gd name="T83" fmla="*/ 77 h 311"/>
                <a:gd name="T84" fmla="*/ 223 w 316"/>
                <a:gd name="T85" fmla="*/ 58 h 311"/>
                <a:gd name="T86" fmla="*/ 227 w 316"/>
                <a:gd name="T87" fmla="*/ 39 h 311"/>
                <a:gd name="T88" fmla="*/ 229 w 316"/>
                <a:gd name="T89" fmla="*/ 19 h 311"/>
                <a:gd name="T90" fmla="*/ 229 w 316"/>
                <a:gd name="T91" fmla="*/ 0 h 311"/>
                <a:gd name="T92" fmla="*/ 316 w 316"/>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311">
                  <a:moveTo>
                    <a:pt x="316" y="0"/>
                  </a:moveTo>
                  <a:lnTo>
                    <a:pt x="316" y="0"/>
                  </a:lnTo>
                  <a:lnTo>
                    <a:pt x="316" y="27"/>
                  </a:lnTo>
                  <a:lnTo>
                    <a:pt x="312" y="53"/>
                  </a:lnTo>
                  <a:lnTo>
                    <a:pt x="306" y="82"/>
                  </a:lnTo>
                  <a:lnTo>
                    <a:pt x="298" y="107"/>
                  </a:lnTo>
                  <a:lnTo>
                    <a:pt x="288" y="134"/>
                  </a:lnTo>
                  <a:lnTo>
                    <a:pt x="275" y="158"/>
                  </a:lnTo>
                  <a:lnTo>
                    <a:pt x="260" y="182"/>
                  </a:lnTo>
                  <a:lnTo>
                    <a:pt x="241" y="206"/>
                  </a:lnTo>
                  <a:lnTo>
                    <a:pt x="241" y="206"/>
                  </a:lnTo>
                  <a:lnTo>
                    <a:pt x="229" y="219"/>
                  </a:lnTo>
                  <a:lnTo>
                    <a:pt x="216" y="232"/>
                  </a:lnTo>
                  <a:lnTo>
                    <a:pt x="203" y="243"/>
                  </a:lnTo>
                  <a:lnTo>
                    <a:pt x="189" y="253"/>
                  </a:lnTo>
                  <a:lnTo>
                    <a:pt x="175" y="263"/>
                  </a:lnTo>
                  <a:lnTo>
                    <a:pt x="161" y="271"/>
                  </a:lnTo>
                  <a:lnTo>
                    <a:pt x="145" y="280"/>
                  </a:lnTo>
                  <a:lnTo>
                    <a:pt x="130" y="287"/>
                  </a:lnTo>
                  <a:lnTo>
                    <a:pt x="114" y="292"/>
                  </a:lnTo>
                  <a:lnTo>
                    <a:pt x="99" y="298"/>
                  </a:lnTo>
                  <a:lnTo>
                    <a:pt x="83" y="302"/>
                  </a:lnTo>
                  <a:lnTo>
                    <a:pt x="66" y="305"/>
                  </a:lnTo>
                  <a:lnTo>
                    <a:pt x="49" y="308"/>
                  </a:lnTo>
                  <a:lnTo>
                    <a:pt x="34" y="311"/>
                  </a:lnTo>
                  <a:lnTo>
                    <a:pt x="17" y="311"/>
                  </a:lnTo>
                  <a:lnTo>
                    <a:pt x="0" y="311"/>
                  </a:lnTo>
                  <a:lnTo>
                    <a:pt x="0" y="224"/>
                  </a:lnTo>
                  <a:lnTo>
                    <a:pt x="0" y="224"/>
                  </a:lnTo>
                  <a:lnTo>
                    <a:pt x="24" y="223"/>
                  </a:lnTo>
                  <a:lnTo>
                    <a:pt x="48" y="220"/>
                  </a:lnTo>
                  <a:lnTo>
                    <a:pt x="72" y="215"/>
                  </a:lnTo>
                  <a:lnTo>
                    <a:pt x="94" y="206"/>
                  </a:lnTo>
                  <a:lnTo>
                    <a:pt x="117" y="196"/>
                  </a:lnTo>
                  <a:lnTo>
                    <a:pt x="138" y="182"/>
                  </a:lnTo>
                  <a:lnTo>
                    <a:pt x="157" y="166"/>
                  </a:lnTo>
                  <a:lnTo>
                    <a:pt x="175" y="148"/>
                  </a:lnTo>
                  <a:lnTo>
                    <a:pt x="175" y="148"/>
                  </a:lnTo>
                  <a:lnTo>
                    <a:pt x="188" y="131"/>
                  </a:lnTo>
                  <a:lnTo>
                    <a:pt x="199" y="114"/>
                  </a:lnTo>
                  <a:lnTo>
                    <a:pt x="209" y="96"/>
                  </a:lnTo>
                  <a:lnTo>
                    <a:pt x="217" y="77"/>
                  </a:lnTo>
                  <a:lnTo>
                    <a:pt x="223" y="58"/>
                  </a:lnTo>
                  <a:lnTo>
                    <a:pt x="227" y="39"/>
                  </a:lnTo>
                  <a:lnTo>
                    <a:pt x="229" y="19"/>
                  </a:lnTo>
                  <a:lnTo>
                    <a:pt x="229" y="0"/>
                  </a:lnTo>
                  <a:lnTo>
                    <a:pt x="316"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17" name="Freeform 13"/>
            <p:cNvSpPr>
              <a:spLocks/>
            </p:cNvSpPr>
            <p:nvPr/>
          </p:nvSpPr>
          <p:spPr bwMode="auto">
            <a:xfrm>
              <a:off x="1793" y="232"/>
              <a:ext cx="616" cy="616"/>
            </a:xfrm>
            <a:custGeom>
              <a:avLst/>
              <a:gdLst>
                <a:gd name="T0" fmla="*/ 541 w 616"/>
                <a:gd name="T1" fmla="*/ 510 h 616"/>
                <a:gd name="T2" fmla="*/ 496 w 616"/>
                <a:gd name="T3" fmla="*/ 553 h 616"/>
                <a:gd name="T4" fmla="*/ 444 w 616"/>
                <a:gd name="T5" fmla="*/ 585 h 616"/>
                <a:gd name="T6" fmla="*/ 389 w 616"/>
                <a:gd name="T7" fmla="*/ 606 h 616"/>
                <a:gd name="T8" fmla="*/ 329 w 616"/>
                <a:gd name="T9" fmla="*/ 615 h 616"/>
                <a:gd name="T10" fmla="*/ 270 w 616"/>
                <a:gd name="T11" fmla="*/ 613 h 616"/>
                <a:gd name="T12" fmla="*/ 212 w 616"/>
                <a:gd name="T13" fmla="*/ 601 h 616"/>
                <a:gd name="T14" fmla="*/ 157 w 616"/>
                <a:gd name="T15" fmla="*/ 577 h 616"/>
                <a:gd name="T16" fmla="*/ 106 w 616"/>
                <a:gd name="T17" fmla="*/ 540 h 616"/>
                <a:gd name="T18" fmla="*/ 83 w 616"/>
                <a:gd name="T19" fmla="*/ 519 h 616"/>
                <a:gd name="T20" fmla="*/ 45 w 616"/>
                <a:gd name="T21" fmla="*/ 469 h 616"/>
                <a:gd name="T22" fmla="*/ 20 w 616"/>
                <a:gd name="T23" fmla="*/ 416 h 616"/>
                <a:gd name="T24" fmla="*/ 4 w 616"/>
                <a:gd name="T25" fmla="*/ 359 h 616"/>
                <a:gd name="T26" fmla="*/ 0 w 616"/>
                <a:gd name="T27" fmla="*/ 300 h 616"/>
                <a:gd name="T28" fmla="*/ 7 w 616"/>
                <a:gd name="T29" fmla="*/ 240 h 616"/>
                <a:gd name="T30" fmla="*/ 25 w 616"/>
                <a:gd name="T31" fmla="*/ 184 h 616"/>
                <a:gd name="T32" fmla="*/ 56 w 616"/>
                <a:gd name="T33" fmla="*/ 130 h 616"/>
                <a:gd name="T34" fmla="*/ 76 w 616"/>
                <a:gd name="T35" fmla="*/ 106 h 616"/>
                <a:gd name="T36" fmla="*/ 100 w 616"/>
                <a:gd name="T37" fmla="*/ 80 h 616"/>
                <a:gd name="T38" fmla="*/ 126 w 616"/>
                <a:gd name="T39" fmla="*/ 59 h 616"/>
                <a:gd name="T40" fmla="*/ 154 w 616"/>
                <a:gd name="T41" fmla="*/ 41 h 616"/>
                <a:gd name="T42" fmla="*/ 184 w 616"/>
                <a:gd name="T43" fmla="*/ 25 h 616"/>
                <a:gd name="T44" fmla="*/ 215 w 616"/>
                <a:gd name="T45" fmla="*/ 14 h 616"/>
                <a:gd name="T46" fmla="*/ 246 w 616"/>
                <a:gd name="T47" fmla="*/ 6 h 616"/>
                <a:gd name="T48" fmla="*/ 278 w 616"/>
                <a:gd name="T49" fmla="*/ 1 h 616"/>
                <a:gd name="T50" fmla="*/ 310 w 616"/>
                <a:gd name="T51" fmla="*/ 0 h 616"/>
                <a:gd name="T52" fmla="*/ 310 w 616"/>
                <a:gd name="T53" fmla="*/ 86 h 616"/>
                <a:gd name="T54" fmla="*/ 264 w 616"/>
                <a:gd name="T55" fmla="*/ 92 h 616"/>
                <a:gd name="T56" fmla="*/ 219 w 616"/>
                <a:gd name="T57" fmla="*/ 106 h 616"/>
                <a:gd name="T58" fmla="*/ 178 w 616"/>
                <a:gd name="T59" fmla="*/ 130 h 616"/>
                <a:gd name="T60" fmla="*/ 141 w 616"/>
                <a:gd name="T61" fmla="*/ 162 h 616"/>
                <a:gd name="T62" fmla="*/ 127 w 616"/>
                <a:gd name="T63" fmla="*/ 181 h 616"/>
                <a:gd name="T64" fmla="*/ 106 w 616"/>
                <a:gd name="T65" fmla="*/ 219 h 616"/>
                <a:gd name="T66" fmla="*/ 93 w 616"/>
                <a:gd name="T67" fmla="*/ 260 h 616"/>
                <a:gd name="T68" fmla="*/ 88 w 616"/>
                <a:gd name="T69" fmla="*/ 302 h 616"/>
                <a:gd name="T70" fmla="*/ 90 w 616"/>
                <a:gd name="T71" fmla="*/ 345 h 616"/>
                <a:gd name="T72" fmla="*/ 102 w 616"/>
                <a:gd name="T73" fmla="*/ 386 h 616"/>
                <a:gd name="T74" fmla="*/ 120 w 616"/>
                <a:gd name="T75" fmla="*/ 424 h 616"/>
                <a:gd name="T76" fmla="*/ 147 w 616"/>
                <a:gd name="T77" fmla="*/ 459 h 616"/>
                <a:gd name="T78" fmla="*/ 164 w 616"/>
                <a:gd name="T79" fmla="*/ 475 h 616"/>
                <a:gd name="T80" fmla="*/ 199 w 616"/>
                <a:gd name="T81" fmla="*/ 500 h 616"/>
                <a:gd name="T82" fmla="*/ 239 w 616"/>
                <a:gd name="T83" fmla="*/ 519 h 616"/>
                <a:gd name="T84" fmla="*/ 281 w 616"/>
                <a:gd name="T85" fmla="*/ 527 h 616"/>
                <a:gd name="T86" fmla="*/ 324 w 616"/>
                <a:gd name="T87" fmla="*/ 529 h 616"/>
                <a:gd name="T88" fmla="*/ 366 w 616"/>
                <a:gd name="T89" fmla="*/ 522 h 616"/>
                <a:gd name="T90" fmla="*/ 406 w 616"/>
                <a:gd name="T91" fmla="*/ 506 h 616"/>
                <a:gd name="T92" fmla="*/ 442 w 616"/>
                <a:gd name="T93" fmla="*/ 483 h 616"/>
                <a:gd name="T94" fmla="*/ 475 w 616"/>
                <a:gd name="T95" fmla="*/ 454 h 616"/>
                <a:gd name="T96" fmla="*/ 488 w 616"/>
                <a:gd name="T97" fmla="*/ 437 h 616"/>
                <a:gd name="T98" fmla="*/ 509 w 616"/>
                <a:gd name="T99" fmla="*/ 403 h 616"/>
                <a:gd name="T100" fmla="*/ 522 w 616"/>
                <a:gd name="T101" fmla="*/ 366 h 616"/>
                <a:gd name="T102" fmla="*/ 529 w 616"/>
                <a:gd name="T103" fmla="*/ 329 h 616"/>
                <a:gd name="T104" fmla="*/ 616 w 616"/>
                <a:gd name="T105" fmla="*/ 309 h 616"/>
                <a:gd name="T106" fmla="*/ 615 w 616"/>
                <a:gd name="T107" fmla="*/ 336 h 616"/>
                <a:gd name="T108" fmla="*/ 606 w 616"/>
                <a:gd name="T109" fmla="*/ 389 h 616"/>
                <a:gd name="T110" fmla="*/ 587 w 616"/>
                <a:gd name="T111" fmla="*/ 441 h 616"/>
                <a:gd name="T112" fmla="*/ 558 w 616"/>
                <a:gd name="T113" fmla="*/ 488 h 616"/>
                <a:gd name="T114" fmla="*/ 541 w 616"/>
                <a:gd name="T115" fmla="*/ 510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6" h="616">
                  <a:moveTo>
                    <a:pt x="541" y="510"/>
                  </a:moveTo>
                  <a:lnTo>
                    <a:pt x="541" y="510"/>
                  </a:lnTo>
                  <a:lnTo>
                    <a:pt x="519" y="533"/>
                  </a:lnTo>
                  <a:lnTo>
                    <a:pt x="496" y="553"/>
                  </a:lnTo>
                  <a:lnTo>
                    <a:pt x="471" y="571"/>
                  </a:lnTo>
                  <a:lnTo>
                    <a:pt x="444" y="585"/>
                  </a:lnTo>
                  <a:lnTo>
                    <a:pt x="417" y="596"/>
                  </a:lnTo>
                  <a:lnTo>
                    <a:pt x="389" y="606"/>
                  </a:lnTo>
                  <a:lnTo>
                    <a:pt x="359" y="612"/>
                  </a:lnTo>
                  <a:lnTo>
                    <a:pt x="329" y="615"/>
                  </a:lnTo>
                  <a:lnTo>
                    <a:pt x="300" y="616"/>
                  </a:lnTo>
                  <a:lnTo>
                    <a:pt x="270" y="613"/>
                  </a:lnTo>
                  <a:lnTo>
                    <a:pt x="242" y="609"/>
                  </a:lnTo>
                  <a:lnTo>
                    <a:pt x="212" y="601"/>
                  </a:lnTo>
                  <a:lnTo>
                    <a:pt x="184" y="591"/>
                  </a:lnTo>
                  <a:lnTo>
                    <a:pt x="157" y="577"/>
                  </a:lnTo>
                  <a:lnTo>
                    <a:pt x="130" y="560"/>
                  </a:lnTo>
                  <a:lnTo>
                    <a:pt x="106" y="540"/>
                  </a:lnTo>
                  <a:lnTo>
                    <a:pt x="106" y="540"/>
                  </a:lnTo>
                  <a:lnTo>
                    <a:pt x="83" y="519"/>
                  </a:lnTo>
                  <a:lnTo>
                    <a:pt x="64" y="495"/>
                  </a:lnTo>
                  <a:lnTo>
                    <a:pt x="45" y="469"/>
                  </a:lnTo>
                  <a:lnTo>
                    <a:pt x="31" y="444"/>
                  </a:lnTo>
                  <a:lnTo>
                    <a:pt x="20" y="416"/>
                  </a:lnTo>
                  <a:lnTo>
                    <a:pt x="10" y="387"/>
                  </a:lnTo>
                  <a:lnTo>
                    <a:pt x="4" y="359"/>
                  </a:lnTo>
                  <a:lnTo>
                    <a:pt x="1" y="329"/>
                  </a:lnTo>
                  <a:lnTo>
                    <a:pt x="0" y="300"/>
                  </a:lnTo>
                  <a:lnTo>
                    <a:pt x="3" y="270"/>
                  </a:lnTo>
                  <a:lnTo>
                    <a:pt x="7" y="240"/>
                  </a:lnTo>
                  <a:lnTo>
                    <a:pt x="15" y="212"/>
                  </a:lnTo>
                  <a:lnTo>
                    <a:pt x="25" y="184"/>
                  </a:lnTo>
                  <a:lnTo>
                    <a:pt x="39" y="157"/>
                  </a:lnTo>
                  <a:lnTo>
                    <a:pt x="56" y="130"/>
                  </a:lnTo>
                  <a:lnTo>
                    <a:pt x="76" y="106"/>
                  </a:lnTo>
                  <a:lnTo>
                    <a:pt x="76" y="106"/>
                  </a:lnTo>
                  <a:lnTo>
                    <a:pt x="88" y="93"/>
                  </a:lnTo>
                  <a:lnTo>
                    <a:pt x="100" y="80"/>
                  </a:lnTo>
                  <a:lnTo>
                    <a:pt x="113" y="69"/>
                  </a:lnTo>
                  <a:lnTo>
                    <a:pt x="126" y="59"/>
                  </a:lnTo>
                  <a:lnTo>
                    <a:pt x="140" y="49"/>
                  </a:lnTo>
                  <a:lnTo>
                    <a:pt x="154" y="41"/>
                  </a:lnTo>
                  <a:lnTo>
                    <a:pt x="168" y="32"/>
                  </a:lnTo>
                  <a:lnTo>
                    <a:pt x="184" y="25"/>
                  </a:lnTo>
                  <a:lnTo>
                    <a:pt x="199" y="20"/>
                  </a:lnTo>
                  <a:lnTo>
                    <a:pt x="215" y="14"/>
                  </a:lnTo>
                  <a:lnTo>
                    <a:pt x="230" y="10"/>
                  </a:lnTo>
                  <a:lnTo>
                    <a:pt x="246" y="6"/>
                  </a:lnTo>
                  <a:lnTo>
                    <a:pt x="261" y="3"/>
                  </a:lnTo>
                  <a:lnTo>
                    <a:pt x="278" y="1"/>
                  </a:lnTo>
                  <a:lnTo>
                    <a:pt x="294" y="0"/>
                  </a:lnTo>
                  <a:lnTo>
                    <a:pt x="310" y="0"/>
                  </a:lnTo>
                  <a:lnTo>
                    <a:pt x="310" y="86"/>
                  </a:lnTo>
                  <a:lnTo>
                    <a:pt x="310" y="86"/>
                  </a:lnTo>
                  <a:lnTo>
                    <a:pt x="287" y="88"/>
                  </a:lnTo>
                  <a:lnTo>
                    <a:pt x="264" y="92"/>
                  </a:lnTo>
                  <a:lnTo>
                    <a:pt x="242" y="97"/>
                  </a:lnTo>
                  <a:lnTo>
                    <a:pt x="219" y="106"/>
                  </a:lnTo>
                  <a:lnTo>
                    <a:pt x="198" y="116"/>
                  </a:lnTo>
                  <a:lnTo>
                    <a:pt x="178" y="130"/>
                  </a:lnTo>
                  <a:lnTo>
                    <a:pt x="160" y="145"/>
                  </a:lnTo>
                  <a:lnTo>
                    <a:pt x="141" y="162"/>
                  </a:lnTo>
                  <a:lnTo>
                    <a:pt x="141" y="162"/>
                  </a:lnTo>
                  <a:lnTo>
                    <a:pt x="127" y="181"/>
                  </a:lnTo>
                  <a:lnTo>
                    <a:pt x="116" y="199"/>
                  </a:lnTo>
                  <a:lnTo>
                    <a:pt x="106" y="219"/>
                  </a:lnTo>
                  <a:lnTo>
                    <a:pt x="99" y="239"/>
                  </a:lnTo>
                  <a:lnTo>
                    <a:pt x="93" y="260"/>
                  </a:lnTo>
                  <a:lnTo>
                    <a:pt x="89" y="281"/>
                  </a:lnTo>
                  <a:lnTo>
                    <a:pt x="88" y="302"/>
                  </a:lnTo>
                  <a:lnTo>
                    <a:pt x="88" y="324"/>
                  </a:lnTo>
                  <a:lnTo>
                    <a:pt x="90" y="345"/>
                  </a:lnTo>
                  <a:lnTo>
                    <a:pt x="95" y="365"/>
                  </a:lnTo>
                  <a:lnTo>
                    <a:pt x="102" y="386"/>
                  </a:lnTo>
                  <a:lnTo>
                    <a:pt x="110" y="406"/>
                  </a:lnTo>
                  <a:lnTo>
                    <a:pt x="120" y="424"/>
                  </a:lnTo>
                  <a:lnTo>
                    <a:pt x="133" y="442"/>
                  </a:lnTo>
                  <a:lnTo>
                    <a:pt x="147" y="459"/>
                  </a:lnTo>
                  <a:lnTo>
                    <a:pt x="164" y="475"/>
                  </a:lnTo>
                  <a:lnTo>
                    <a:pt x="164" y="475"/>
                  </a:lnTo>
                  <a:lnTo>
                    <a:pt x="181" y="489"/>
                  </a:lnTo>
                  <a:lnTo>
                    <a:pt x="199" y="500"/>
                  </a:lnTo>
                  <a:lnTo>
                    <a:pt x="219" y="510"/>
                  </a:lnTo>
                  <a:lnTo>
                    <a:pt x="239" y="519"/>
                  </a:lnTo>
                  <a:lnTo>
                    <a:pt x="260" y="524"/>
                  </a:lnTo>
                  <a:lnTo>
                    <a:pt x="281" y="527"/>
                  </a:lnTo>
                  <a:lnTo>
                    <a:pt x="302" y="529"/>
                  </a:lnTo>
                  <a:lnTo>
                    <a:pt x="324" y="529"/>
                  </a:lnTo>
                  <a:lnTo>
                    <a:pt x="345" y="526"/>
                  </a:lnTo>
                  <a:lnTo>
                    <a:pt x="366" y="522"/>
                  </a:lnTo>
                  <a:lnTo>
                    <a:pt x="386" y="514"/>
                  </a:lnTo>
                  <a:lnTo>
                    <a:pt x="406" y="506"/>
                  </a:lnTo>
                  <a:lnTo>
                    <a:pt x="424" y="496"/>
                  </a:lnTo>
                  <a:lnTo>
                    <a:pt x="442" y="483"/>
                  </a:lnTo>
                  <a:lnTo>
                    <a:pt x="459" y="469"/>
                  </a:lnTo>
                  <a:lnTo>
                    <a:pt x="475" y="454"/>
                  </a:lnTo>
                  <a:lnTo>
                    <a:pt x="475" y="454"/>
                  </a:lnTo>
                  <a:lnTo>
                    <a:pt x="488" y="437"/>
                  </a:lnTo>
                  <a:lnTo>
                    <a:pt x="499" y="420"/>
                  </a:lnTo>
                  <a:lnTo>
                    <a:pt x="509" y="403"/>
                  </a:lnTo>
                  <a:lnTo>
                    <a:pt x="516" y="384"/>
                  </a:lnTo>
                  <a:lnTo>
                    <a:pt x="522" y="366"/>
                  </a:lnTo>
                  <a:lnTo>
                    <a:pt x="526" y="348"/>
                  </a:lnTo>
                  <a:lnTo>
                    <a:pt x="529" y="329"/>
                  </a:lnTo>
                  <a:lnTo>
                    <a:pt x="530" y="309"/>
                  </a:lnTo>
                  <a:lnTo>
                    <a:pt x="616" y="309"/>
                  </a:lnTo>
                  <a:lnTo>
                    <a:pt x="616" y="309"/>
                  </a:lnTo>
                  <a:lnTo>
                    <a:pt x="615" y="336"/>
                  </a:lnTo>
                  <a:lnTo>
                    <a:pt x="612" y="363"/>
                  </a:lnTo>
                  <a:lnTo>
                    <a:pt x="606" y="389"/>
                  </a:lnTo>
                  <a:lnTo>
                    <a:pt x="598" y="416"/>
                  </a:lnTo>
                  <a:lnTo>
                    <a:pt x="587" y="441"/>
                  </a:lnTo>
                  <a:lnTo>
                    <a:pt x="574" y="465"/>
                  </a:lnTo>
                  <a:lnTo>
                    <a:pt x="558" y="488"/>
                  </a:lnTo>
                  <a:lnTo>
                    <a:pt x="541" y="510"/>
                  </a:lnTo>
                  <a:lnTo>
                    <a:pt x="541" y="51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18" name="Freeform 14"/>
            <p:cNvSpPr>
              <a:spLocks/>
            </p:cNvSpPr>
            <p:nvPr/>
          </p:nvSpPr>
          <p:spPr bwMode="auto">
            <a:xfrm>
              <a:off x="2325" y="218"/>
              <a:ext cx="616" cy="616"/>
            </a:xfrm>
            <a:custGeom>
              <a:avLst/>
              <a:gdLst>
                <a:gd name="T0" fmla="*/ 74 w 616"/>
                <a:gd name="T1" fmla="*/ 106 h 616"/>
                <a:gd name="T2" fmla="*/ 121 w 616"/>
                <a:gd name="T3" fmla="*/ 63 h 616"/>
                <a:gd name="T4" fmla="*/ 172 w 616"/>
                <a:gd name="T5" fmla="*/ 31 h 616"/>
                <a:gd name="T6" fmla="*/ 229 w 616"/>
                <a:gd name="T7" fmla="*/ 10 h 616"/>
                <a:gd name="T8" fmla="*/ 287 w 616"/>
                <a:gd name="T9" fmla="*/ 1 h 616"/>
                <a:gd name="T10" fmla="*/ 346 w 616"/>
                <a:gd name="T11" fmla="*/ 3 h 616"/>
                <a:gd name="T12" fmla="*/ 404 w 616"/>
                <a:gd name="T13" fmla="*/ 15 h 616"/>
                <a:gd name="T14" fmla="*/ 459 w 616"/>
                <a:gd name="T15" fmla="*/ 39 h 616"/>
                <a:gd name="T16" fmla="*/ 510 w 616"/>
                <a:gd name="T17" fmla="*/ 76 h 616"/>
                <a:gd name="T18" fmla="*/ 533 w 616"/>
                <a:gd name="T19" fmla="*/ 97 h 616"/>
                <a:gd name="T20" fmla="*/ 569 w 616"/>
                <a:gd name="T21" fmla="*/ 147 h 616"/>
                <a:gd name="T22" fmla="*/ 596 w 616"/>
                <a:gd name="T23" fmla="*/ 200 h 616"/>
                <a:gd name="T24" fmla="*/ 612 w 616"/>
                <a:gd name="T25" fmla="*/ 257 h 616"/>
                <a:gd name="T26" fmla="*/ 616 w 616"/>
                <a:gd name="T27" fmla="*/ 316 h 616"/>
                <a:gd name="T28" fmla="*/ 609 w 616"/>
                <a:gd name="T29" fmla="*/ 376 h 616"/>
                <a:gd name="T30" fmla="*/ 591 w 616"/>
                <a:gd name="T31" fmla="*/ 432 h 616"/>
                <a:gd name="T32" fmla="*/ 559 w 616"/>
                <a:gd name="T33" fmla="*/ 486 h 616"/>
                <a:gd name="T34" fmla="*/ 540 w 616"/>
                <a:gd name="T35" fmla="*/ 510 h 616"/>
                <a:gd name="T36" fmla="*/ 516 w 616"/>
                <a:gd name="T37" fmla="*/ 536 h 616"/>
                <a:gd name="T38" fmla="*/ 490 w 616"/>
                <a:gd name="T39" fmla="*/ 557 h 616"/>
                <a:gd name="T40" fmla="*/ 462 w 616"/>
                <a:gd name="T41" fmla="*/ 575 h 616"/>
                <a:gd name="T42" fmla="*/ 432 w 616"/>
                <a:gd name="T43" fmla="*/ 591 h 616"/>
                <a:gd name="T44" fmla="*/ 401 w 616"/>
                <a:gd name="T45" fmla="*/ 602 h 616"/>
                <a:gd name="T46" fmla="*/ 370 w 616"/>
                <a:gd name="T47" fmla="*/ 610 h 616"/>
                <a:gd name="T48" fmla="*/ 339 w 616"/>
                <a:gd name="T49" fmla="*/ 615 h 616"/>
                <a:gd name="T50" fmla="*/ 306 w 616"/>
                <a:gd name="T51" fmla="*/ 530 h 616"/>
                <a:gd name="T52" fmla="*/ 329 w 616"/>
                <a:gd name="T53" fmla="*/ 528 h 616"/>
                <a:gd name="T54" fmla="*/ 376 w 616"/>
                <a:gd name="T55" fmla="*/ 519 h 616"/>
                <a:gd name="T56" fmla="*/ 418 w 616"/>
                <a:gd name="T57" fmla="*/ 500 h 616"/>
                <a:gd name="T58" fmla="*/ 456 w 616"/>
                <a:gd name="T59" fmla="*/ 471 h 616"/>
                <a:gd name="T60" fmla="*/ 475 w 616"/>
                <a:gd name="T61" fmla="*/ 454 h 616"/>
                <a:gd name="T62" fmla="*/ 500 w 616"/>
                <a:gd name="T63" fmla="*/ 417 h 616"/>
                <a:gd name="T64" fmla="*/ 517 w 616"/>
                <a:gd name="T65" fmla="*/ 377 h 616"/>
                <a:gd name="T66" fmla="*/ 527 w 616"/>
                <a:gd name="T67" fmla="*/ 335 h 616"/>
                <a:gd name="T68" fmla="*/ 528 w 616"/>
                <a:gd name="T69" fmla="*/ 292 h 616"/>
                <a:gd name="T70" fmla="*/ 521 w 616"/>
                <a:gd name="T71" fmla="*/ 251 h 616"/>
                <a:gd name="T72" fmla="*/ 506 w 616"/>
                <a:gd name="T73" fmla="*/ 210 h 616"/>
                <a:gd name="T74" fmla="*/ 483 w 616"/>
                <a:gd name="T75" fmla="*/ 174 h 616"/>
                <a:gd name="T76" fmla="*/ 452 w 616"/>
                <a:gd name="T77" fmla="*/ 141 h 616"/>
                <a:gd name="T78" fmla="*/ 435 w 616"/>
                <a:gd name="T79" fmla="*/ 127 h 616"/>
                <a:gd name="T80" fmla="*/ 397 w 616"/>
                <a:gd name="T81" fmla="*/ 106 h 616"/>
                <a:gd name="T82" fmla="*/ 356 w 616"/>
                <a:gd name="T83" fmla="*/ 92 h 616"/>
                <a:gd name="T84" fmla="*/ 313 w 616"/>
                <a:gd name="T85" fmla="*/ 87 h 616"/>
                <a:gd name="T86" fmla="*/ 271 w 616"/>
                <a:gd name="T87" fmla="*/ 90 h 616"/>
                <a:gd name="T88" fmla="*/ 230 w 616"/>
                <a:gd name="T89" fmla="*/ 102 h 616"/>
                <a:gd name="T90" fmla="*/ 192 w 616"/>
                <a:gd name="T91" fmla="*/ 120 h 616"/>
                <a:gd name="T92" fmla="*/ 156 w 616"/>
                <a:gd name="T93" fmla="*/ 147 h 616"/>
                <a:gd name="T94" fmla="*/ 141 w 616"/>
                <a:gd name="T95" fmla="*/ 162 h 616"/>
                <a:gd name="T96" fmla="*/ 117 w 616"/>
                <a:gd name="T97" fmla="*/ 196 h 616"/>
                <a:gd name="T98" fmla="*/ 100 w 616"/>
                <a:gd name="T99" fmla="*/ 232 h 616"/>
                <a:gd name="T100" fmla="*/ 90 w 616"/>
                <a:gd name="T101" fmla="*/ 268 h 616"/>
                <a:gd name="T102" fmla="*/ 87 w 616"/>
                <a:gd name="T103" fmla="*/ 307 h 616"/>
                <a:gd name="T104" fmla="*/ 0 w 616"/>
                <a:gd name="T105" fmla="*/ 307 h 616"/>
                <a:gd name="T106" fmla="*/ 4 w 616"/>
                <a:gd name="T107" fmla="*/ 253 h 616"/>
                <a:gd name="T108" fmla="*/ 18 w 616"/>
                <a:gd name="T109" fmla="*/ 200 h 616"/>
                <a:gd name="T110" fmla="*/ 42 w 616"/>
                <a:gd name="T111" fmla="*/ 151 h 616"/>
                <a:gd name="T112" fmla="*/ 74 w 616"/>
                <a:gd name="T113" fmla="*/ 10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6" h="616">
                  <a:moveTo>
                    <a:pt x="74" y="106"/>
                  </a:moveTo>
                  <a:lnTo>
                    <a:pt x="74" y="106"/>
                  </a:lnTo>
                  <a:lnTo>
                    <a:pt x="97" y="83"/>
                  </a:lnTo>
                  <a:lnTo>
                    <a:pt x="121" y="63"/>
                  </a:lnTo>
                  <a:lnTo>
                    <a:pt x="145" y="45"/>
                  </a:lnTo>
                  <a:lnTo>
                    <a:pt x="172" y="31"/>
                  </a:lnTo>
                  <a:lnTo>
                    <a:pt x="199" y="20"/>
                  </a:lnTo>
                  <a:lnTo>
                    <a:pt x="229" y="10"/>
                  </a:lnTo>
                  <a:lnTo>
                    <a:pt x="257" y="4"/>
                  </a:lnTo>
                  <a:lnTo>
                    <a:pt x="287" y="1"/>
                  </a:lnTo>
                  <a:lnTo>
                    <a:pt x="316" y="0"/>
                  </a:lnTo>
                  <a:lnTo>
                    <a:pt x="346" y="3"/>
                  </a:lnTo>
                  <a:lnTo>
                    <a:pt x="374" y="7"/>
                  </a:lnTo>
                  <a:lnTo>
                    <a:pt x="404" y="15"/>
                  </a:lnTo>
                  <a:lnTo>
                    <a:pt x="432" y="27"/>
                  </a:lnTo>
                  <a:lnTo>
                    <a:pt x="459" y="39"/>
                  </a:lnTo>
                  <a:lnTo>
                    <a:pt x="484" y="56"/>
                  </a:lnTo>
                  <a:lnTo>
                    <a:pt x="510" y="76"/>
                  </a:lnTo>
                  <a:lnTo>
                    <a:pt x="510" y="76"/>
                  </a:lnTo>
                  <a:lnTo>
                    <a:pt x="533" y="97"/>
                  </a:lnTo>
                  <a:lnTo>
                    <a:pt x="552" y="121"/>
                  </a:lnTo>
                  <a:lnTo>
                    <a:pt x="569" y="147"/>
                  </a:lnTo>
                  <a:lnTo>
                    <a:pt x="585" y="172"/>
                  </a:lnTo>
                  <a:lnTo>
                    <a:pt x="596" y="200"/>
                  </a:lnTo>
                  <a:lnTo>
                    <a:pt x="606" y="229"/>
                  </a:lnTo>
                  <a:lnTo>
                    <a:pt x="612" y="257"/>
                  </a:lnTo>
                  <a:lnTo>
                    <a:pt x="615" y="287"/>
                  </a:lnTo>
                  <a:lnTo>
                    <a:pt x="616" y="316"/>
                  </a:lnTo>
                  <a:lnTo>
                    <a:pt x="613" y="346"/>
                  </a:lnTo>
                  <a:lnTo>
                    <a:pt x="609" y="376"/>
                  </a:lnTo>
                  <a:lnTo>
                    <a:pt x="600" y="404"/>
                  </a:lnTo>
                  <a:lnTo>
                    <a:pt x="591" y="432"/>
                  </a:lnTo>
                  <a:lnTo>
                    <a:pt x="576" y="459"/>
                  </a:lnTo>
                  <a:lnTo>
                    <a:pt x="559" y="486"/>
                  </a:lnTo>
                  <a:lnTo>
                    <a:pt x="540" y="510"/>
                  </a:lnTo>
                  <a:lnTo>
                    <a:pt x="540" y="510"/>
                  </a:lnTo>
                  <a:lnTo>
                    <a:pt x="528" y="523"/>
                  </a:lnTo>
                  <a:lnTo>
                    <a:pt x="516" y="536"/>
                  </a:lnTo>
                  <a:lnTo>
                    <a:pt x="503" y="547"/>
                  </a:lnTo>
                  <a:lnTo>
                    <a:pt x="490" y="557"/>
                  </a:lnTo>
                  <a:lnTo>
                    <a:pt x="476" y="567"/>
                  </a:lnTo>
                  <a:lnTo>
                    <a:pt x="462" y="575"/>
                  </a:lnTo>
                  <a:lnTo>
                    <a:pt x="448" y="584"/>
                  </a:lnTo>
                  <a:lnTo>
                    <a:pt x="432" y="591"/>
                  </a:lnTo>
                  <a:lnTo>
                    <a:pt x="417" y="596"/>
                  </a:lnTo>
                  <a:lnTo>
                    <a:pt x="401" y="602"/>
                  </a:lnTo>
                  <a:lnTo>
                    <a:pt x="386" y="606"/>
                  </a:lnTo>
                  <a:lnTo>
                    <a:pt x="370" y="610"/>
                  </a:lnTo>
                  <a:lnTo>
                    <a:pt x="354" y="613"/>
                  </a:lnTo>
                  <a:lnTo>
                    <a:pt x="339" y="615"/>
                  </a:lnTo>
                  <a:lnTo>
                    <a:pt x="306" y="616"/>
                  </a:lnTo>
                  <a:lnTo>
                    <a:pt x="306" y="530"/>
                  </a:lnTo>
                  <a:lnTo>
                    <a:pt x="306" y="530"/>
                  </a:lnTo>
                  <a:lnTo>
                    <a:pt x="329" y="528"/>
                  </a:lnTo>
                  <a:lnTo>
                    <a:pt x="353" y="524"/>
                  </a:lnTo>
                  <a:lnTo>
                    <a:pt x="376" y="519"/>
                  </a:lnTo>
                  <a:lnTo>
                    <a:pt x="397" y="510"/>
                  </a:lnTo>
                  <a:lnTo>
                    <a:pt x="418" y="500"/>
                  </a:lnTo>
                  <a:lnTo>
                    <a:pt x="438" y="486"/>
                  </a:lnTo>
                  <a:lnTo>
                    <a:pt x="456" y="471"/>
                  </a:lnTo>
                  <a:lnTo>
                    <a:pt x="475" y="454"/>
                  </a:lnTo>
                  <a:lnTo>
                    <a:pt x="475" y="454"/>
                  </a:lnTo>
                  <a:lnTo>
                    <a:pt x="489" y="435"/>
                  </a:lnTo>
                  <a:lnTo>
                    <a:pt x="500" y="417"/>
                  </a:lnTo>
                  <a:lnTo>
                    <a:pt x="510" y="397"/>
                  </a:lnTo>
                  <a:lnTo>
                    <a:pt x="517" y="377"/>
                  </a:lnTo>
                  <a:lnTo>
                    <a:pt x="523" y="356"/>
                  </a:lnTo>
                  <a:lnTo>
                    <a:pt x="527" y="335"/>
                  </a:lnTo>
                  <a:lnTo>
                    <a:pt x="528" y="314"/>
                  </a:lnTo>
                  <a:lnTo>
                    <a:pt x="528" y="292"/>
                  </a:lnTo>
                  <a:lnTo>
                    <a:pt x="525" y="271"/>
                  </a:lnTo>
                  <a:lnTo>
                    <a:pt x="521" y="251"/>
                  </a:lnTo>
                  <a:lnTo>
                    <a:pt x="514" y="230"/>
                  </a:lnTo>
                  <a:lnTo>
                    <a:pt x="506" y="210"/>
                  </a:lnTo>
                  <a:lnTo>
                    <a:pt x="496" y="192"/>
                  </a:lnTo>
                  <a:lnTo>
                    <a:pt x="483" y="174"/>
                  </a:lnTo>
                  <a:lnTo>
                    <a:pt x="469" y="157"/>
                  </a:lnTo>
                  <a:lnTo>
                    <a:pt x="452" y="141"/>
                  </a:lnTo>
                  <a:lnTo>
                    <a:pt x="452" y="141"/>
                  </a:lnTo>
                  <a:lnTo>
                    <a:pt x="435" y="127"/>
                  </a:lnTo>
                  <a:lnTo>
                    <a:pt x="417" y="116"/>
                  </a:lnTo>
                  <a:lnTo>
                    <a:pt x="397" y="106"/>
                  </a:lnTo>
                  <a:lnTo>
                    <a:pt x="376" y="97"/>
                  </a:lnTo>
                  <a:lnTo>
                    <a:pt x="356" y="92"/>
                  </a:lnTo>
                  <a:lnTo>
                    <a:pt x="335" y="89"/>
                  </a:lnTo>
                  <a:lnTo>
                    <a:pt x="313" y="87"/>
                  </a:lnTo>
                  <a:lnTo>
                    <a:pt x="292" y="87"/>
                  </a:lnTo>
                  <a:lnTo>
                    <a:pt x="271" y="90"/>
                  </a:lnTo>
                  <a:lnTo>
                    <a:pt x="250" y="94"/>
                  </a:lnTo>
                  <a:lnTo>
                    <a:pt x="230" y="102"/>
                  </a:lnTo>
                  <a:lnTo>
                    <a:pt x="210" y="110"/>
                  </a:lnTo>
                  <a:lnTo>
                    <a:pt x="192" y="120"/>
                  </a:lnTo>
                  <a:lnTo>
                    <a:pt x="173" y="133"/>
                  </a:lnTo>
                  <a:lnTo>
                    <a:pt x="156" y="147"/>
                  </a:lnTo>
                  <a:lnTo>
                    <a:pt x="141" y="162"/>
                  </a:lnTo>
                  <a:lnTo>
                    <a:pt x="141" y="162"/>
                  </a:lnTo>
                  <a:lnTo>
                    <a:pt x="128" y="179"/>
                  </a:lnTo>
                  <a:lnTo>
                    <a:pt x="117" y="196"/>
                  </a:lnTo>
                  <a:lnTo>
                    <a:pt x="107" y="213"/>
                  </a:lnTo>
                  <a:lnTo>
                    <a:pt x="100" y="232"/>
                  </a:lnTo>
                  <a:lnTo>
                    <a:pt x="94" y="250"/>
                  </a:lnTo>
                  <a:lnTo>
                    <a:pt x="90" y="268"/>
                  </a:lnTo>
                  <a:lnTo>
                    <a:pt x="87" y="287"/>
                  </a:lnTo>
                  <a:lnTo>
                    <a:pt x="87" y="307"/>
                  </a:lnTo>
                  <a:lnTo>
                    <a:pt x="0" y="307"/>
                  </a:lnTo>
                  <a:lnTo>
                    <a:pt x="0" y="307"/>
                  </a:lnTo>
                  <a:lnTo>
                    <a:pt x="1" y="280"/>
                  </a:lnTo>
                  <a:lnTo>
                    <a:pt x="4" y="253"/>
                  </a:lnTo>
                  <a:lnTo>
                    <a:pt x="9" y="227"/>
                  </a:lnTo>
                  <a:lnTo>
                    <a:pt x="18" y="200"/>
                  </a:lnTo>
                  <a:lnTo>
                    <a:pt x="29" y="176"/>
                  </a:lnTo>
                  <a:lnTo>
                    <a:pt x="42" y="151"/>
                  </a:lnTo>
                  <a:lnTo>
                    <a:pt x="57" y="128"/>
                  </a:lnTo>
                  <a:lnTo>
                    <a:pt x="74" y="106"/>
                  </a:lnTo>
                  <a:lnTo>
                    <a:pt x="74" y="10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19" name="Freeform 15"/>
            <p:cNvSpPr>
              <a:spLocks/>
            </p:cNvSpPr>
            <p:nvPr/>
          </p:nvSpPr>
          <p:spPr bwMode="auto">
            <a:xfrm>
              <a:off x="2090" y="1260"/>
              <a:ext cx="317" cy="311"/>
            </a:xfrm>
            <a:custGeom>
              <a:avLst/>
              <a:gdLst>
                <a:gd name="T0" fmla="*/ 317 w 317"/>
                <a:gd name="T1" fmla="*/ 311 h 311"/>
                <a:gd name="T2" fmla="*/ 317 w 317"/>
                <a:gd name="T3" fmla="*/ 311 h 311"/>
                <a:gd name="T4" fmla="*/ 315 w 317"/>
                <a:gd name="T5" fmla="*/ 284 h 311"/>
                <a:gd name="T6" fmla="*/ 312 w 317"/>
                <a:gd name="T7" fmla="*/ 257 h 311"/>
                <a:gd name="T8" fmla="*/ 307 w 317"/>
                <a:gd name="T9" fmla="*/ 230 h 311"/>
                <a:gd name="T10" fmla="*/ 298 w 317"/>
                <a:gd name="T11" fmla="*/ 203 h 311"/>
                <a:gd name="T12" fmla="*/ 287 w 317"/>
                <a:gd name="T13" fmla="*/ 176 h 311"/>
                <a:gd name="T14" fmla="*/ 274 w 317"/>
                <a:gd name="T15" fmla="*/ 152 h 311"/>
                <a:gd name="T16" fmla="*/ 259 w 317"/>
                <a:gd name="T17" fmla="*/ 128 h 311"/>
                <a:gd name="T18" fmla="*/ 240 w 317"/>
                <a:gd name="T19" fmla="*/ 106 h 311"/>
                <a:gd name="T20" fmla="*/ 240 w 317"/>
                <a:gd name="T21" fmla="*/ 106 h 311"/>
                <a:gd name="T22" fmla="*/ 229 w 317"/>
                <a:gd name="T23" fmla="*/ 92 h 311"/>
                <a:gd name="T24" fmla="*/ 216 w 317"/>
                <a:gd name="T25" fmla="*/ 80 h 311"/>
                <a:gd name="T26" fmla="*/ 202 w 317"/>
                <a:gd name="T27" fmla="*/ 69 h 311"/>
                <a:gd name="T28" fmla="*/ 189 w 317"/>
                <a:gd name="T29" fmla="*/ 58 h 311"/>
                <a:gd name="T30" fmla="*/ 175 w 317"/>
                <a:gd name="T31" fmla="*/ 48 h 311"/>
                <a:gd name="T32" fmla="*/ 160 w 317"/>
                <a:gd name="T33" fmla="*/ 39 h 311"/>
                <a:gd name="T34" fmla="*/ 145 w 317"/>
                <a:gd name="T35" fmla="*/ 31 h 311"/>
                <a:gd name="T36" fmla="*/ 130 w 317"/>
                <a:gd name="T37" fmla="*/ 24 h 311"/>
                <a:gd name="T38" fmla="*/ 114 w 317"/>
                <a:gd name="T39" fmla="*/ 18 h 311"/>
                <a:gd name="T40" fmla="*/ 99 w 317"/>
                <a:gd name="T41" fmla="*/ 12 h 311"/>
                <a:gd name="T42" fmla="*/ 82 w 317"/>
                <a:gd name="T43" fmla="*/ 8 h 311"/>
                <a:gd name="T44" fmla="*/ 66 w 317"/>
                <a:gd name="T45" fmla="*/ 5 h 311"/>
                <a:gd name="T46" fmla="*/ 49 w 317"/>
                <a:gd name="T47" fmla="*/ 2 h 311"/>
                <a:gd name="T48" fmla="*/ 32 w 317"/>
                <a:gd name="T49" fmla="*/ 0 h 311"/>
                <a:gd name="T50" fmla="*/ 15 w 317"/>
                <a:gd name="T51" fmla="*/ 0 h 311"/>
                <a:gd name="T52" fmla="*/ 0 w 317"/>
                <a:gd name="T53" fmla="*/ 0 h 311"/>
                <a:gd name="T54" fmla="*/ 0 w 317"/>
                <a:gd name="T55" fmla="*/ 87 h 311"/>
                <a:gd name="T56" fmla="*/ 0 w 317"/>
                <a:gd name="T57" fmla="*/ 87 h 311"/>
                <a:gd name="T58" fmla="*/ 24 w 317"/>
                <a:gd name="T59" fmla="*/ 87 h 311"/>
                <a:gd name="T60" fmla="*/ 48 w 317"/>
                <a:gd name="T61" fmla="*/ 90 h 311"/>
                <a:gd name="T62" fmla="*/ 72 w 317"/>
                <a:gd name="T63" fmla="*/ 96 h 311"/>
                <a:gd name="T64" fmla="*/ 95 w 317"/>
                <a:gd name="T65" fmla="*/ 104 h 311"/>
                <a:gd name="T66" fmla="*/ 116 w 317"/>
                <a:gd name="T67" fmla="*/ 114 h 311"/>
                <a:gd name="T68" fmla="*/ 137 w 317"/>
                <a:gd name="T69" fmla="*/ 128 h 311"/>
                <a:gd name="T70" fmla="*/ 157 w 317"/>
                <a:gd name="T71" fmla="*/ 144 h 311"/>
                <a:gd name="T72" fmla="*/ 175 w 317"/>
                <a:gd name="T73" fmla="*/ 162 h 311"/>
                <a:gd name="T74" fmla="*/ 175 w 317"/>
                <a:gd name="T75" fmla="*/ 162 h 311"/>
                <a:gd name="T76" fmla="*/ 188 w 317"/>
                <a:gd name="T77" fmla="*/ 179 h 311"/>
                <a:gd name="T78" fmla="*/ 199 w 317"/>
                <a:gd name="T79" fmla="*/ 196 h 311"/>
                <a:gd name="T80" fmla="*/ 209 w 317"/>
                <a:gd name="T81" fmla="*/ 215 h 311"/>
                <a:gd name="T82" fmla="*/ 216 w 317"/>
                <a:gd name="T83" fmla="*/ 233 h 311"/>
                <a:gd name="T84" fmla="*/ 222 w 317"/>
                <a:gd name="T85" fmla="*/ 253 h 311"/>
                <a:gd name="T86" fmla="*/ 226 w 317"/>
                <a:gd name="T87" fmla="*/ 271 h 311"/>
                <a:gd name="T88" fmla="*/ 229 w 317"/>
                <a:gd name="T89" fmla="*/ 291 h 311"/>
                <a:gd name="T90" fmla="*/ 229 w 317"/>
                <a:gd name="T91" fmla="*/ 311 h 311"/>
                <a:gd name="T92" fmla="*/ 317 w 317"/>
                <a:gd name="T9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317" y="311"/>
                  </a:moveTo>
                  <a:lnTo>
                    <a:pt x="317" y="311"/>
                  </a:lnTo>
                  <a:lnTo>
                    <a:pt x="315" y="284"/>
                  </a:lnTo>
                  <a:lnTo>
                    <a:pt x="312" y="257"/>
                  </a:lnTo>
                  <a:lnTo>
                    <a:pt x="307" y="230"/>
                  </a:lnTo>
                  <a:lnTo>
                    <a:pt x="298" y="203"/>
                  </a:lnTo>
                  <a:lnTo>
                    <a:pt x="287" y="176"/>
                  </a:lnTo>
                  <a:lnTo>
                    <a:pt x="274" y="152"/>
                  </a:lnTo>
                  <a:lnTo>
                    <a:pt x="259" y="128"/>
                  </a:lnTo>
                  <a:lnTo>
                    <a:pt x="240" y="106"/>
                  </a:lnTo>
                  <a:lnTo>
                    <a:pt x="240" y="106"/>
                  </a:lnTo>
                  <a:lnTo>
                    <a:pt x="229" y="92"/>
                  </a:lnTo>
                  <a:lnTo>
                    <a:pt x="216" y="80"/>
                  </a:lnTo>
                  <a:lnTo>
                    <a:pt x="202" y="69"/>
                  </a:lnTo>
                  <a:lnTo>
                    <a:pt x="189" y="58"/>
                  </a:lnTo>
                  <a:lnTo>
                    <a:pt x="175" y="48"/>
                  </a:lnTo>
                  <a:lnTo>
                    <a:pt x="160" y="39"/>
                  </a:lnTo>
                  <a:lnTo>
                    <a:pt x="145" y="31"/>
                  </a:lnTo>
                  <a:lnTo>
                    <a:pt x="130" y="24"/>
                  </a:lnTo>
                  <a:lnTo>
                    <a:pt x="114" y="18"/>
                  </a:lnTo>
                  <a:lnTo>
                    <a:pt x="99" y="12"/>
                  </a:lnTo>
                  <a:lnTo>
                    <a:pt x="82" y="8"/>
                  </a:lnTo>
                  <a:lnTo>
                    <a:pt x="66" y="5"/>
                  </a:lnTo>
                  <a:lnTo>
                    <a:pt x="49" y="2"/>
                  </a:lnTo>
                  <a:lnTo>
                    <a:pt x="32" y="0"/>
                  </a:lnTo>
                  <a:lnTo>
                    <a:pt x="15" y="0"/>
                  </a:lnTo>
                  <a:lnTo>
                    <a:pt x="0" y="0"/>
                  </a:lnTo>
                  <a:lnTo>
                    <a:pt x="0" y="87"/>
                  </a:lnTo>
                  <a:lnTo>
                    <a:pt x="0" y="87"/>
                  </a:lnTo>
                  <a:lnTo>
                    <a:pt x="24" y="87"/>
                  </a:lnTo>
                  <a:lnTo>
                    <a:pt x="48" y="90"/>
                  </a:lnTo>
                  <a:lnTo>
                    <a:pt x="72" y="96"/>
                  </a:lnTo>
                  <a:lnTo>
                    <a:pt x="95" y="104"/>
                  </a:lnTo>
                  <a:lnTo>
                    <a:pt x="116" y="114"/>
                  </a:lnTo>
                  <a:lnTo>
                    <a:pt x="137" y="128"/>
                  </a:lnTo>
                  <a:lnTo>
                    <a:pt x="157" y="144"/>
                  </a:lnTo>
                  <a:lnTo>
                    <a:pt x="175" y="162"/>
                  </a:lnTo>
                  <a:lnTo>
                    <a:pt x="175" y="162"/>
                  </a:lnTo>
                  <a:lnTo>
                    <a:pt x="188" y="179"/>
                  </a:lnTo>
                  <a:lnTo>
                    <a:pt x="199" y="196"/>
                  </a:lnTo>
                  <a:lnTo>
                    <a:pt x="209" y="215"/>
                  </a:lnTo>
                  <a:lnTo>
                    <a:pt x="216" y="233"/>
                  </a:lnTo>
                  <a:lnTo>
                    <a:pt x="222" y="253"/>
                  </a:lnTo>
                  <a:lnTo>
                    <a:pt x="226" y="271"/>
                  </a:lnTo>
                  <a:lnTo>
                    <a:pt x="229" y="291"/>
                  </a:lnTo>
                  <a:lnTo>
                    <a:pt x="229" y="311"/>
                  </a:lnTo>
                  <a:lnTo>
                    <a:pt x="317" y="311"/>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20" name="Freeform 16"/>
            <p:cNvSpPr>
              <a:spLocks/>
            </p:cNvSpPr>
            <p:nvPr/>
          </p:nvSpPr>
          <p:spPr bwMode="auto">
            <a:xfrm>
              <a:off x="2320" y="1277"/>
              <a:ext cx="617" cy="616"/>
            </a:xfrm>
            <a:custGeom>
              <a:avLst/>
              <a:gdLst>
                <a:gd name="T0" fmla="*/ 512 w 617"/>
                <a:gd name="T1" fmla="*/ 75 h 616"/>
                <a:gd name="T2" fmla="*/ 555 w 617"/>
                <a:gd name="T3" fmla="*/ 121 h 616"/>
                <a:gd name="T4" fmla="*/ 586 w 617"/>
                <a:gd name="T5" fmla="*/ 172 h 616"/>
                <a:gd name="T6" fmla="*/ 607 w 617"/>
                <a:gd name="T7" fmla="*/ 229 h 616"/>
                <a:gd name="T8" fmla="*/ 617 w 617"/>
                <a:gd name="T9" fmla="*/ 287 h 616"/>
                <a:gd name="T10" fmla="*/ 615 w 617"/>
                <a:gd name="T11" fmla="*/ 346 h 616"/>
                <a:gd name="T12" fmla="*/ 603 w 617"/>
                <a:gd name="T13" fmla="*/ 404 h 616"/>
                <a:gd name="T14" fmla="*/ 577 w 617"/>
                <a:gd name="T15" fmla="*/ 459 h 616"/>
                <a:gd name="T16" fmla="*/ 542 w 617"/>
                <a:gd name="T17" fmla="*/ 510 h 616"/>
                <a:gd name="T18" fmla="*/ 519 w 617"/>
                <a:gd name="T19" fmla="*/ 533 h 616"/>
                <a:gd name="T20" fmla="*/ 471 w 617"/>
                <a:gd name="T21" fmla="*/ 571 h 616"/>
                <a:gd name="T22" fmla="*/ 417 w 617"/>
                <a:gd name="T23" fmla="*/ 596 h 616"/>
                <a:gd name="T24" fmla="*/ 359 w 617"/>
                <a:gd name="T25" fmla="*/ 612 h 616"/>
                <a:gd name="T26" fmla="*/ 300 w 617"/>
                <a:gd name="T27" fmla="*/ 616 h 616"/>
                <a:gd name="T28" fmla="*/ 242 w 617"/>
                <a:gd name="T29" fmla="*/ 609 h 616"/>
                <a:gd name="T30" fmla="*/ 184 w 617"/>
                <a:gd name="T31" fmla="*/ 591 h 616"/>
                <a:gd name="T32" fmla="*/ 132 w 617"/>
                <a:gd name="T33" fmla="*/ 559 h 616"/>
                <a:gd name="T34" fmla="*/ 106 w 617"/>
                <a:gd name="T35" fmla="*/ 540 h 616"/>
                <a:gd name="T36" fmla="*/ 82 w 617"/>
                <a:gd name="T37" fmla="*/ 516 h 616"/>
                <a:gd name="T38" fmla="*/ 60 w 617"/>
                <a:gd name="T39" fmla="*/ 490 h 616"/>
                <a:gd name="T40" fmla="*/ 41 w 617"/>
                <a:gd name="T41" fmla="*/ 462 h 616"/>
                <a:gd name="T42" fmla="*/ 27 w 617"/>
                <a:gd name="T43" fmla="*/ 432 h 616"/>
                <a:gd name="T44" fmla="*/ 16 w 617"/>
                <a:gd name="T45" fmla="*/ 403 h 616"/>
                <a:gd name="T46" fmla="*/ 7 w 617"/>
                <a:gd name="T47" fmla="*/ 370 h 616"/>
                <a:gd name="T48" fmla="*/ 2 w 617"/>
                <a:gd name="T49" fmla="*/ 339 h 616"/>
                <a:gd name="T50" fmla="*/ 0 w 617"/>
                <a:gd name="T51" fmla="*/ 306 h 616"/>
                <a:gd name="T52" fmla="*/ 88 w 617"/>
                <a:gd name="T53" fmla="*/ 306 h 616"/>
                <a:gd name="T54" fmla="*/ 92 w 617"/>
                <a:gd name="T55" fmla="*/ 352 h 616"/>
                <a:gd name="T56" fmla="*/ 106 w 617"/>
                <a:gd name="T57" fmla="*/ 397 h 616"/>
                <a:gd name="T58" fmla="*/ 130 w 617"/>
                <a:gd name="T59" fmla="*/ 438 h 616"/>
                <a:gd name="T60" fmla="*/ 164 w 617"/>
                <a:gd name="T61" fmla="*/ 475 h 616"/>
                <a:gd name="T62" fmla="*/ 181 w 617"/>
                <a:gd name="T63" fmla="*/ 489 h 616"/>
                <a:gd name="T64" fmla="*/ 219 w 617"/>
                <a:gd name="T65" fmla="*/ 510 h 616"/>
                <a:gd name="T66" fmla="*/ 260 w 617"/>
                <a:gd name="T67" fmla="*/ 524 h 616"/>
                <a:gd name="T68" fmla="*/ 303 w 617"/>
                <a:gd name="T69" fmla="*/ 528 h 616"/>
                <a:gd name="T70" fmla="*/ 345 w 617"/>
                <a:gd name="T71" fmla="*/ 526 h 616"/>
                <a:gd name="T72" fmla="*/ 386 w 617"/>
                <a:gd name="T73" fmla="*/ 514 h 616"/>
                <a:gd name="T74" fmla="*/ 426 w 617"/>
                <a:gd name="T75" fmla="*/ 496 h 616"/>
                <a:gd name="T76" fmla="*/ 460 w 617"/>
                <a:gd name="T77" fmla="*/ 469 h 616"/>
                <a:gd name="T78" fmla="*/ 475 w 617"/>
                <a:gd name="T79" fmla="*/ 453 h 616"/>
                <a:gd name="T80" fmla="*/ 502 w 617"/>
                <a:gd name="T81" fmla="*/ 417 h 616"/>
                <a:gd name="T82" fmla="*/ 519 w 617"/>
                <a:gd name="T83" fmla="*/ 377 h 616"/>
                <a:gd name="T84" fmla="*/ 529 w 617"/>
                <a:gd name="T85" fmla="*/ 335 h 616"/>
                <a:gd name="T86" fmla="*/ 529 w 617"/>
                <a:gd name="T87" fmla="*/ 292 h 616"/>
                <a:gd name="T88" fmla="*/ 523 w 617"/>
                <a:gd name="T89" fmla="*/ 251 h 616"/>
                <a:gd name="T90" fmla="*/ 508 w 617"/>
                <a:gd name="T91" fmla="*/ 210 h 616"/>
                <a:gd name="T92" fmla="*/ 485 w 617"/>
                <a:gd name="T93" fmla="*/ 174 h 616"/>
                <a:gd name="T94" fmla="*/ 454 w 617"/>
                <a:gd name="T95" fmla="*/ 141 h 616"/>
                <a:gd name="T96" fmla="*/ 439 w 617"/>
                <a:gd name="T97" fmla="*/ 128 h 616"/>
                <a:gd name="T98" fmla="*/ 405 w 617"/>
                <a:gd name="T99" fmla="*/ 108 h 616"/>
                <a:gd name="T100" fmla="*/ 368 w 617"/>
                <a:gd name="T101" fmla="*/ 94 h 616"/>
                <a:gd name="T102" fmla="*/ 330 w 617"/>
                <a:gd name="T103" fmla="*/ 87 h 616"/>
                <a:gd name="T104" fmla="*/ 311 w 617"/>
                <a:gd name="T105" fmla="*/ 0 h 616"/>
                <a:gd name="T106" fmla="*/ 338 w 617"/>
                <a:gd name="T107" fmla="*/ 1 h 616"/>
                <a:gd name="T108" fmla="*/ 391 w 617"/>
                <a:gd name="T109" fmla="*/ 10 h 616"/>
                <a:gd name="T110" fmla="*/ 441 w 617"/>
                <a:gd name="T111" fmla="*/ 29 h 616"/>
                <a:gd name="T112" fmla="*/ 489 w 617"/>
                <a:gd name="T113" fmla="*/ 58 h 616"/>
                <a:gd name="T114" fmla="*/ 512 w 617"/>
                <a:gd name="T115" fmla="*/ 75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 h="616">
                  <a:moveTo>
                    <a:pt x="512" y="75"/>
                  </a:moveTo>
                  <a:lnTo>
                    <a:pt x="512" y="75"/>
                  </a:lnTo>
                  <a:lnTo>
                    <a:pt x="535" y="97"/>
                  </a:lnTo>
                  <a:lnTo>
                    <a:pt x="555" y="121"/>
                  </a:lnTo>
                  <a:lnTo>
                    <a:pt x="572" y="145"/>
                  </a:lnTo>
                  <a:lnTo>
                    <a:pt x="586" y="172"/>
                  </a:lnTo>
                  <a:lnTo>
                    <a:pt x="598" y="200"/>
                  </a:lnTo>
                  <a:lnTo>
                    <a:pt x="607" y="229"/>
                  </a:lnTo>
                  <a:lnTo>
                    <a:pt x="614" y="257"/>
                  </a:lnTo>
                  <a:lnTo>
                    <a:pt x="617" y="287"/>
                  </a:lnTo>
                  <a:lnTo>
                    <a:pt x="617" y="316"/>
                  </a:lnTo>
                  <a:lnTo>
                    <a:pt x="615" y="346"/>
                  </a:lnTo>
                  <a:lnTo>
                    <a:pt x="610" y="376"/>
                  </a:lnTo>
                  <a:lnTo>
                    <a:pt x="603" y="404"/>
                  </a:lnTo>
                  <a:lnTo>
                    <a:pt x="591" y="432"/>
                  </a:lnTo>
                  <a:lnTo>
                    <a:pt x="577" y="459"/>
                  </a:lnTo>
                  <a:lnTo>
                    <a:pt x="562" y="486"/>
                  </a:lnTo>
                  <a:lnTo>
                    <a:pt x="542" y="510"/>
                  </a:lnTo>
                  <a:lnTo>
                    <a:pt x="542" y="510"/>
                  </a:lnTo>
                  <a:lnTo>
                    <a:pt x="519" y="533"/>
                  </a:lnTo>
                  <a:lnTo>
                    <a:pt x="497" y="552"/>
                  </a:lnTo>
                  <a:lnTo>
                    <a:pt x="471" y="571"/>
                  </a:lnTo>
                  <a:lnTo>
                    <a:pt x="444" y="585"/>
                  </a:lnTo>
                  <a:lnTo>
                    <a:pt x="417" y="596"/>
                  </a:lnTo>
                  <a:lnTo>
                    <a:pt x="389" y="606"/>
                  </a:lnTo>
                  <a:lnTo>
                    <a:pt x="359" y="612"/>
                  </a:lnTo>
                  <a:lnTo>
                    <a:pt x="330" y="615"/>
                  </a:lnTo>
                  <a:lnTo>
                    <a:pt x="300" y="616"/>
                  </a:lnTo>
                  <a:lnTo>
                    <a:pt x="272" y="613"/>
                  </a:lnTo>
                  <a:lnTo>
                    <a:pt x="242" y="609"/>
                  </a:lnTo>
                  <a:lnTo>
                    <a:pt x="212" y="600"/>
                  </a:lnTo>
                  <a:lnTo>
                    <a:pt x="184" y="591"/>
                  </a:lnTo>
                  <a:lnTo>
                    <a:pt x="157" y="576"/>
                  </a:lnTo>
                  <a:lnTo>
                    <a:pt x="132" y="559"/>
                  </a:lnTo>
                  <a:lnTo>
                    <a:pt x="106" y="540"/>
                  </a:lnTo>
                  <a:lnTo>
                    <a:pt x="106" y="540"/>
                  </a:lnTo>
                  <a:lnTo>
                    <a:pt x="94" y="528"/>
                  </a:lnTo>
                  <a:lnTo>
                    <a:pt x="82" y="516"/>
                  </a:lnTo>
                  <a:lnTo>
                    <a:pt x="71" y="503"/>
                  </a:lnTo>
                  <a:lnTo>
                    <a:pt x="60" y="490"/>
                  </a:lnTo>
                  <a:lnTo>
                    <a:pt x="51" y="476"/>
                  </a:lnTo>
                  <a:lnTo>
                    <a:pt x="41" y="462"/>
                  </a:lnTo>
                  <a:lnTo>
                    <a:pt x="34" y="448"/>
                  </a:lnTo>
                  <a:lnTo>
                    <a:pt x="27" y="432"/>
                  </a:lnTo>
                  <a:lnTo>
                    <a:pt x="21" y="417"/>
                  </a:lnTo>
                  <a:lnTo>
                    <a:pt x="16" y="403"/>
                  </a:lnTo>
                  <a:lnTo>
                    <a:pt x="10" y="386"/>
                  </a:lnTo>
                  <a:lnTo>
                    <a:pt x="7" y="370"/>
                  </a:lnTo>
                  <a:lnTo>
                    <a:pt x="5" y="354"/>
                  </a:lnTo>
                  <a:lnTo>
                    <a:pt x="2" y="339"/>
                  </a:lnTo>
                  <a:lnTo>
                    <a:pt x="2" y="322"/>
                  </a:lnTo>
                  <a:lnTo>
                    <a:pt x="0" y="306"/>
                  </a:lnTo>
                  <a:lnTo>
                    <a:pt x="88" y="306"/>
                  </a:lnTo>
                  <a:lnTo>
                    <a:pt x="88" y="306"/>
                  </a:lnTo>
                  <a:lnTo>
                    <a:pt x="89" y="329"/>
                  </a:lnTo>
                  <a:lnTo>
                    <a:pt x="92" y="352"/>
                  </a:lnTo>
                  <a:lnTo>
                    <a:pt x="98" y="374"/>
                  </a:lnTo>
                  <a:lnTo>
                    <a:pt x="106" y="397"/>
                  </a:lnTo>
                  <a:lnTo>
                    <a:pt x="118" y="418"/>
                  </a:lnTo>
                  <a:lnTo>
                    <a:pt x="130" y="438"/>
                  </a:lnTo>
                  <a:lnTo>
                    <a:pt x="146" y="458"/>
                  </a:lnTo>
                  <a:lnTo>
                    <a:pt x="164" y="475"/>
                  </a:lnTo>
                  <a:lnTo>
                    <a:pt x="164" y="475"/>
                  </a:lnTo>
                  <a:lnTo>
                    <a:pt x="181" y="489"/>
                  </a:lnTo>
                  <a:lnTo>
                    <a:pt x="201" y="500"/>
                  </a:lnTo>
                  <a:lnTo>
                    <a:pt x="219" y="510"/>
                  </a:lnTo>
                  <a:lnTo>
                    <a:pt x="241" y="518"/>
                  </a:lnTo>
                  <a:lnTo>
                    <a:pt x="260" y="524"/>
                  </a:lnTo>
                  <a:lnTo>
                    <a:pt x="282" y="527"/>
                  </a:lnTo>
                  <a:lnTo>
                    <a:pt x="303" y="528"/>
                  </a:lnTo>
                  <a:lnTo>
                    <a:pt x="324" y="528"/>
                  </a:lnTo>
                  <a:lnTo>
                    <a:pt x="345" y="526"/>
                  </a:lnTo>
                  <a:lnTo>
                    <a:pt x="366" y="521"/>
                  </a:lnTo>
                  <a:lnTo>
                    <a:pt x="386" y="514"/>
                  </a:lnTo>
                  <a:lnTo>
                    <a:pt x="406" y="506"/>
                  </a:lnTo>
                  <a:lnTo>
                    <a:pt x="426" y="496"/>
                  </a:lnTo>
                  <a:lnTo>
                    <a:pt x="443" y="483"/>
                  </a:lnTo>
                  <a:lnTo>
                    <a:pt x="460" y="469"/>
                  </a:lnTo>
                  <a:lnTo>
                    <a:pt x="475" y="453"/>
                  </a:lnTo>
                  <a:lnTo>
                    <a:pt x="475" y="453"/>
                  </a:lnTo>
                  <a:lnTo>
                    <a:pt x="489" y="435"/>
                  </a:lnTo>
                  <a:lnTo>
                    <a:pt x="502" y="417"/>
                  </a:lnTo>
                  <a:lnTo>
                    <a:pt x="512" y="397"/>
                  </a:lnTo>
                  <a:lnTo>
                    <a:pt x="519" y="377"/>
                  </a:lnTo>
                  <a:lnTo>
                    <a:pt x="525" y="356"/>
                  </a:lnTo>
                  <a:lnTo>
                    <a:pt x="529" y="335"/>
                  </a:lnTo>
                  <a:lnTo>
                    <a:pt x="530" y="313"/>
                  </a:lnTo>
                  <a:lnTo>
                    <a:pt x="529" y="292"/>
                  </a:lnTo>
                  <a:lnTo>
                    <a:pt x="528" y="271"/>
                  </a:lnTo>
                  <a:lnTo>
                    <a:pt x="523" y="251"/>
                  </a:lnTo>
                  <a:lnTo>
                    <a:pt x="516" y="230"/>
                  </a:lnTo>
                  <a:lnTo>
                    <a:pt x="508" y="210"/>
                  </a:lnTo>
                  <a:lnTo>
                    <a:pt x="498" y="192"/>
                  </a:lnTo>
                  <a:lnTo>
                    <a:pt x="485" y="174"/>
                  </a:lnTo>
                  <a:lnTo>
                    <a:pt x="471" y="157"/>
                  </a:lnTo>
                  <a:lnTo>
                    <a:pt x="454" y="141"/>
                  </a:lnTo>
                  <a:lnTo>
                    <a:pt x="454" y="141"/>
                  </a:lnTo>
                  <a:lnTo>
                    <a:pt x="439" y="128"/>
                  </a:lnTo>
                  <a:lnTo>
                    <a:pt x="422" y="117"/>
                  </a:lnTo>
                  <a:lnTo>
                    <a:pt x="405" y="108"/>
                  </a:lnTo>
                  <a:lnTo>
                    <a:pt x="386" y="100"/>
                  </a:lnTo>
                  <a:lnTo>
                    <a:pt x="368" y="94"/>
                  </a:lnTo>
                  <a:lnTo>
                    <a:pt x="350" y="90"/>
                  </a:lnTo>
                  <a:lnTo>
                    <a:pt x="330" y="87"/>
                  </a:lnTo>
                  <a:lnTo>
                    <a:pt x="311" y="86"/>
                  </a:lnTo>
                  <a:lnTo>
                    <a:pt x="311" y="0"/>
                  </a:lnTo>
                  <a:lnTo>
                    <a:pt x="311" y="0"/>
                  </a:lnTo>
                  <a:lnTo>
                    <a:pt x="338" y="1"/>
                  </a:lnTo>
                  <a:lnTo>
                    <a:pt x="364" y="4"/>
                  </a:lnTo>
                  <a:lnTo>
                    <a:pt x="391" y="10"/>
                  </a:lnTo>
                  <a:lnTo>
                    <a:pt x="416" y="18"/>
                  </a:lnTo>
                  <a:lnTo>
                    <a:pt x="441" y="29"/>
                  </a:lnTo>
                  <a:lnTo>
                    <a:pt x="465" y="42"/>
                  </a:lnTo>
                  <a:lnTo>
                    <a:pt x="489" y="58"/>
                  </a:lnTo>
                  <a:lnTo>
                    <a:pt x="512" y="75"/>
                  </a:lnTo>
                  <a:lnTo>
                    <a:pt x="512" y="75"/>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accent5">
                    <a:lumMod val="40000"/>
                    <a:lumOff val="60000"/>
                  </a:schemeClr>
                </a:solidFill>
              </a:endParaRPr>
            </a:p>
          </p:txBody>
        </p:sp>
        <p:sp>
          <p:nvSpPr>
            <p:cNvPr id="21" name="Freeform 17"/>
            <p:cNvSpPr>
              <a:spLocks/>
            </p:cNvSpPr>
            <p:nvPr/>
          </p:nvSpPr>
          <p:spPr bwMode="auto">
            <a:xfrm>
              <a:off x="1762" y="1261"/>
              <a:ext cx="311" cy="616"/>
            </a:xfrm>
            <a:custGeom>
              <a:avLst/>
              <a:gdLst>
                <a:gd name="T0" fmla="*/ 311 w 311"/>
                <a:gd name="T1" fmla="*/ 616 h 616"/>
                <a:gd name="T2" fmla="*/ 256 w 311"/>
                <a:gd name="T3" fmla="*/ 612 h 616"/>
                <a:gd name="T4" fmla="*/ 203 w 311"/>
                <a:gd name="T5" fmla="*/ 598 h 616"/>
                <a:gd name="T6" fmla="*/ 152 w 311"/>
                <a:gd name="T7" fmla="*/ 574 h 616"/>
                <a:gd name="T8" fmla="*/ 106 w 311"/>
                <a:gd name="T9" fmla="*/ 542 h 616"/>
                <a:gd name="T10" fmla="*/ 83 w 311"/>
                <a:gd name="T11" fmla="*/ 519 h 616"/>
                <a:gd name="T12" fmla="*/ 46 w 311"/>
                <a:gd name="T13" fmla="*/ 469 h 616"/>
                <a:gd name="T14" fmla="*/ 20 w 311"/>
                <a:gd name="T15" fmla="*/ 416 h 616"/>
                <a:gd name="T16" fmla="*/ 4 w 311"/>
                <a:gd name="T17" fmla="*/ 359 h 616"/>
                <a:gd name="T18" fmla="*/ 0 w 311"/>
                <a:gd name="T19" fmla="*/ 300 h 616"/>
                <a:gd name="T20" fmla="*/ 8 w 311"/>
                <a:gd name="T21" fmla="*/ 240 h 616"/>
                <a:gd name="T22" fmla="*/ 27 w 311"/>
                <a:gd name="T23" fmla="*/ 184 h 616"/>
                <a:gd name="T24" fmla="*/ 56 w 311"/>
                <a:gd name="T25" fmla="*/ 130 h 616"/>
                <a:gd name="T26" fmla="*/ 76 w 311"/>
                <a:gd name="T27" fmla="*/ 106 h 616"/>
                <a:gd name="T28" fmla="*/ 100 w 311"/>
                <a:gd name="T29" fmla="*/ 81 h 616"/>
                <a:gd name="T30" fmla="*/ 126 w 311"/>
                <a:gd name="T31" fmla="*/ 59 h 616"/>
                <a:gd name="T32" fmla="*/ 154 w 311"/>
                <a:gd name="T33" fmla="*/ 41 h 616"/>
                <a:gd name="T34" fmla="*/ 184 w 311"/>
                <a:gd name="T35" fmla="*/ 26 h 616"/>
                <a:gd name="T36" fmla="*/ 215 w 311"/>
                <a:gd name="T37" fmla="*/ 14 h 616"/>
                <a:gd name="T38" fmla="*/ 246 w 311"/>
                <a:gd name="T39" fmla="*/ 6 h 616"/>
                <a:gd name="T40" fmla="*/ 278 w 311"/>
                <a:gd name="T41" fmla="*/ 1 h 616"/>
                <a:gd name="T42" fmla="*/ 311 w 311"/>
                <a:gd name="T43" fmla="*/ 0 h 616"/>
                <a:gd name="T44" fmla="*/ 311 w 311"/>
                <a:gd name="T45" fmla="*/ 86 h 616"/>
                <a:gd name="T46" fmla="*/ 264 w 311"/>
                <a:gd name="T47" fmla="*/ 92 h 616"/>
                <a:gd name="T48" fmla="*/ 219 w 311"/>
                <a:gd name="T49" fmla="*/ 106 h 616"/>
                <a:gd name="T50" fmla="*/ 178 w 311"/>
                <a:gd name="T51" fmla="*/ 130 h 616"/>
                <a:gd name="T52" fmla="*/ 141 w 311"/>
                <a:gd name="T53" fmla="*/ 163 h 616"/>
                <a:gd name="T54" fmla="*/ 127 w 311"/>
                <a:gd name="T55" fmla="*/ 181 h 616"/>
                <a:gd name="T56" fmla="*/ 106 w 311"/>
                <a:gd name="T57" fmla="*/ 219 h 616"/>
                <a:gd name="T58" fmla="*/ 93 w 311"/>
                <a:gd name="T59" fmla="*/ 260 h 616"/>
                <a:gd name="T60" fmla="*/ 87 w 311"/>
                <a:gd name="T61" fmla="*/ 303 h 616"/>
                <a:gd name="T62" fmla="*/ 90 w 311"/>
                <a:gd name="T63" fmla="*/ 345 h 616"/>
                <a:gd name="T64" fmla="*/ 102 w 311"/>
                <a:gd name="T65" fmla="*/ 386 h 616"/>
                <a:gd name="T66" fmla="*/ 120 w 311"/>
                <a:gd name="T67" fmla="*/ 424 h 616"/>
                <a:gd name="T68" fmla="*/ 147 w 311"/>
                <a:gd name="T69" fmla="*/ 460 h 616"/>
                <a:gd name="T70" fmla="*/ 164 w 311"/>
                <a:gd name="T71" fmla="*/ 475 h 616"/>
                <a:gd name="T72" fmla="*/ 196 w 311"/>
                <a:gd name="T73" fmla="*/ 499 h 616"/>
                <a:gd name="T74" fmla="*/ 233 w 311"/>
                <a:gd name="T75" fmla="*/ 516 h 616"/>
                <a:gd name="T76" fmla="*/ 271 w 311"/>
                <a:gd name="T77" fmla="*/ 526 h 616"/>
                <a:gd name="T78" fmla="*/ 311 w 311"/>
                <a:gd name="T79" fmla="*/ 52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1" h="616">
                  <a:moveTo>
                    <a:pt x="311" y="616"/>
                  </a:moveTo>
                  <a:lnTo>
                    <a:pt x="311" y="616"/>
                  </a:lnTo>
                  <a:lnTo>
                    <a:pt x="283" y="615"/>
                  </a:lnTo>
                  <a:lnTo>
                    <a:pt x="256" y="612"/>
                  </a:lnTo>
                  <a:lnTo>
                    <a:pt x="229" y="607"/>
                  </a:lnTo>
                  <a:lnTo>
                    <a:pt x="203" y="598"/>
                  </a:lnTo>
                  <a:lnTo>
                    <a:pt x="178" y="588"/>
                  </a:lnTo>
                  <a:lnTo>
                    <a:pt x="152" y="574"/>
                  </a:lnTo>
                  <a:lnTo>
                    <a:pt x="128" y="559"/>
                  </a:lnTo>
                  <a:lnTo>
                    <a:pt x="106" y="542"/>
                  </a:lnTo>
                  <a:lnTo>
                    <a:pt x="106" y="542"/>
                  </a:lnTo>
                  <a:lnTo>
                    <a:pt x="83" y="519"/>
                  </a:lnTo>
                  <a:lnTo>
                    <a:pt x="63" y="495"/>
                  </a:lnTo>
                  <a:lnTo>
                    <a:pt x="46" y="469"/>
                  </a:lnTo>
                  <a:lnTo>
                    <a:pt x="31" y="444"/>
                  </a:lnTo>
                  <a:lnTo>
                    <a:pt x="20" y="416"/>
                  </a:lnTo>
                  <a:lnTo>
                    <a:pt x="11" y="387"/>
                  </a:lnTo>
                  <a:lnTo>
                    <a:pt x="4" y="359"/>
                  </a:lnTo>
                  <a:lnTo>
                    <a:pt x="1" y="329"/>
                  </a:lnTo>
                  <a:lnTo>
                    <a:pt x="0" y="300"/>
                  </a:lnTo>
                  <a:lnTo>
                    <a:pt x="3" y="270"/>
                  </a:lnTo>
                  <a:lnTo>
                    <a:pt x="8" y="240"/>
                  </a:lnTo>
                  <a:lnTo>
                    <a:pt x="15" y="212"/>
                  </a:lnTo>
                  <a:lnTo>
                    <a:pt x="27" y="184"/>
                  </a:lnTo>
                  <a:lnTo>
                    <a:pt x="39" y="157"/>
                  </a:lnTo>
                  <a:lnTo>
                    <a:pt x="56" y="130"/>
                  </a:lnTo>
                  <a:lnTo>
                    <a:pt x="76" y="106"/>
                  </a:lnTo>
                  <a:lnTo>
                    <a:pt x="76" y="106"/>
                  </a:lnTo>
                  <a:lnTo>
                    <a:pt x="87" y="93"/>
                  </a:lnTo>
                  <a:lnTo>
                    <a:pt x="100" y="81"/>
                  </a:lnTo>
                  <a:lnTo>
                    <a:pt x="113" y="69"/>
                  </a:lnTo>
                  <a:lnTo>
                    <a:pt x="126" y="59"/>
                  </a:lnTo>
                  <a:lnTo>
                    <a:pt x="140" y="50"/>
                  </a:lnTo>
                  <a:lnTo>
                    <a:pt x="154" y="41"/>
                  </a:lnTo>
                  <a:lnTo>
                    <a:pt x="168" y="33"/>
                  </a:lnTo>
                  <a:lnTo>
                    <a:pt x="184" y="26"/>
                  </a:lnTo>
                  <a:lnTo>
                    <a:pt x="199" y="20"/>
                  </a:lnTo>
                  <a:lnTo>
                    <a:pt x="215" y="14"/>
                  </a:lnTo>
                  <a:lnTo>
                    <a:pt x="230" y="10"/>
                  </a:lnTo>
                  <a:lnTo>
                    <a:pt x="246" y="6"/>
                  </a:lnTo>
                  <a:lnTo>
                    <a:pt x="261" y="3"/>
                  </a:lnTo>
                  <a:lnTo>
                    <a:pt x="278" y="1"/>
                  </a:lnTo>
                  <a:lnTo>
                    <a:pt x="294" y="0"/>
                  </a:lnTo>
                  <a:lnTo>
                    <a:pt x="311" y="0"/>
                  </a:lnTo>
                  <a:lnTo>
                    <a:pt x="311" y="86"/>
                  </a:lnTo>
                  <a:lnTo>
                    <a:pt x="311" y="86"/>
                  </a:lnTo>
                  <a:lnTo>
                    <a:pt x="287" y="88"/>
                  </a:lnTo>
                  <a:lnTo>
                    <a:pt x="264" y="92"/>
                  </a:lnTo>
                  <a:lnTo>
                    <a:pt x="242" y="98"/>
                  </a:lnTo>
                  <a:lnTo>
                    <a:pt x="219" y="106"/>
                  </a:lnTo>
                  <a:lnTo>
                    <a:pt x="198" y="116"/>
                  </a:lnTo>
                  <a:lnTo>
                    <a:pt x="178" y="130"/>
                  </a:lnTo>
                  <a:lnTo>
                    <a:pt x="160" y="146"/>
                  </a:lnTo>
                  <a:lnTo>
                    <a:pt x="141" y="163"/>
                  </a:lnTo>
                  <a:lnTo>
                    <a:pt x="141" y="163"/>
                  </a:lnTo>
                  <a:lnTo>
                    <a:pt x="127" y="181"/>
                  </a:lnTo>
                  <a:lnTo>
                    <a:pt x="116" y="199"/>
                  </a:lnTo>
                  <a:lnTo>
                    <a:pt x="106" y="219"/>
                  </a:lnTo>
                  <a:lnTo>
                    <a:pt x="99" y="239"/>
                  </a:lnTo>
                  <a:lnTo>
                    <a:pt x="93" y="260"/>
                  </a:lnTo>
                  <a:lnTo>
                    <a:pt x="89" y="281"/>
                  </a:lnTo>
                  <a:lnTo>
                    <a:pt x="87" y="303"/>
                  </a:lnTo>
                  <a:lnTo>
                    <a:pt x="87" y="324"/>
                  </a:lnTo>
                  <a:lnTo>
                    <a:pt x="90" y="345"/>
                  </a:lnTo>
                  <a:lnTo>
                    <a:pt x="95" y="365"/>
                  </a:lnTo>
                  <a:lnTo>
                    <a:pt x="102" y="386"/>
                  </a:lnTo>
                  <a:lnTo>
                    <a:pt x="110" y="406"/>
                  </a:lnTo>
                  <a:lnTo>
                    <a:pt x="120" y="424"/>
                  </a:lnTo>
                  <a:lnTo>
                    <a:pt x="133" y="443"/>
                  </a:lnTo>
                  <a:lnTo>
                    <a:pt x="147" y="460"/>
                  </a:lnTo>
                  <a:lnTo>
                    <a:pt x="164" y="475"/>
                  </a:lnTo>
                  <a:lnTo>
                    <a:pt x="164" y="475"/>
                  </a:lnTo>
                  <a:lnTo>
                    <a:pt x="179" y="488"/>
                  </a:lnTo>
                  <a:lnTo>
                    <a:pt x="196" y="499"/>
                  </a:lnTo>
                  <a:lnTo>
                    <a:pt x="215" y="509"/>
                  </a:lnTo>
                  <a:lnTo>
                    <a:pt x="233" y="516"/>
                  </a:lnTo>
                  <a:lnTo>
                    <a:pt x="251" y="522"/>
                  </a:lnTo>
                  <a:lnTo>
                    <a:pt x="271" y="526"/>
                  </a:lnTo>
                  <a:lnTo>
                    <a:pt x="291" y="529"/>
                  </a:lnTo>
                  <a:lnTo>
                    <a:pt x="311" y="529"/>
                  </a:lnTo>
                  <a:lnTo>
                    <a:pt x="311" y="616"/>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solidFill>
                  <a:schemeClr val="accent5">
                    <a:lumMod val="40000"/>
                    <a:lumOff val="60000"/>
                  </a:schemeClr>
                </a:solidFill>
              </a:endParaRPr>
            </a:p>
          </p:txBody>
        </p:sp>
        <p:sp>
          <p:nvSpPr>
            <p:cNvPr id="22" name="Freeform 18"/>
            <p:cNvSpPr>
              <a:spLocks/>
            </p:cNvSpPr>
            <p:nvPr/>
          </p:nvSpPr>
          <p:spPr bwMode="auto">
            <a:xfrm>
              <a:off x="1756" y="4452"/>
              <a:ext cx="317" cy="311"/>
            </a:xfrm>
            <a:custGeom>
              <a:avLst/>
              <a:gdLst>
                <a:gd name="T0" fmla="*/ 0 w 317"/>
                <a:gd name="T1" fmla="*/ 311 h 311"/>
                <a:gd name="T2" fmla="*/ 0 w 317"/>
                <a:gd name="T3" fmla="*/ 311 h 311"/>
                <a:gd name="T4" fmla="*/ 2 w 317"/>
                <a:gd name="T5" fmla="*/ 284 h 311"/>
                <a:gd name="T6" fmla="*/ 4 w 317"/>
                <a:gd name="T7" fmla="*/ 257 h 311"/>
                <a:gd name="T8" fmla="*/ 10 w 317"/>
                <a:gd name="T9" fmla="*/ 229 h 311"/>
                <a:gd name="T10" fmla="*/ 18 w 317"/>
                <a:gd name="T11" fmla="*/ 204 h 311"/>
                <a:gd name="T12" fmla="*/ 30 w 317"/>
                <a:gd name="T13" fmla="*/ 177 h 311"/>
                <a:gd name="T14" fmla="*/ 43 w 317"/>
                <a:gd name="T15" fmla="*/ 153 h 311"/>
                <a:gd name="T16" fmla="*/ 58 w 317"/>
                <a:gd name="T17" fmla="*/ 129 h 311"/>
                <a:gd name="T18" fmla="*/ 76 w 317"/>
                <a:gd name="T19" fmla="*/ 105 h 311"/>
                <a:gd name="T20" fmla="*/ 76 w 317"/>
                <a:gd name="T21" fmla="*/ 105 h 311"/>
                <a:gd name="T22" fmla="*/ 89 w 317"/>
                <a:gd name="T23" fmla="*/ 92 h 311"/>
                <a:gd name="T24" fmla="*/ 102 w 317"/>
                <a:gd name="T25" fmla="*/ 81 h 311"/>
                <a:gd name="T26" fmla="*/ 115 w 317"/>
                <a:gd name="T27" fmla="*/ 68 h 311"/>
                <a:gd name="T28" fmla="*/ 129 w 317"/>
                <a:gd name="T29" fmla="*/ 58 h 311"/>
                <a:gd name="T30" fmla="*/ 143 w 317"/>
                <a:gd name="T31" fmla="*/ 48 h 311"/>
                <a:gd name="T32" fmla="*/ 157 w 317"/>
                <a:gd name="T33" fmla="*/ 40 h 311"/>
                <a:gd name="T34" fmla="*/ 173 w 317"/>
                <a:gd name="T35" fmla="*/ 31 h 311"/>
                <a:gd name="T36" fmla="*/ 187 w 317"/>
                <a:gd name="T37" fmla="*/ 24 h 311"/>
                <a:gd name="T38" fmla="*/ 202 w 317"/>
                <a:gd name="T39" fmla="*/ 18 h 311"/>
                <a:gd name="T40" fmla="*/ 219 w 317"/>
                <a:gd name="T41" fmla="*/ 13 h 311"/>
                <a:gd name="T42" fmla="*/ 235 w 317"/>
                <a:gd name="T43" fmla="*/ 8 h 311"/>
                <a:gd name="T44" fmla="*/ 252 w 317"/>
                <a:gd name="T45" fmla="*/ 6 h 311"/>
                <a:gd name="T46" fmla="*/ 267 w 317"/>
                <a:gd name="T47" fmla="*/ 3 h 311"/>
                <a:gd name="T48" fmla="*/ 284 w 317"/>
                <a:gd name="T49" fmla="*/ 0 h 311"/>
                <a:gd name="T50" fmla="*/ 301 w 317"/>
                <a:gd name="T51" fmla="*/ 0 h 311"/>
                <a:gd name="T52" fmla="*/ 317 w 317"/>
                <a:gd name="T53" fmla="*/ 0 h 311"/>
                <a:gd name="T54" fmla="*/ 317 w 317"/>
                <a:gd name="T55" fmla="*/ 86 h 311"/>
                <a:gd name="T56" fmla="*/ 317 w 317"/>
                <a:gd name="T57" fmla="*/ 86 h 311"/>
                <a:gd name="T58" fmla="*/ 293 w 317"/>
                <a:gd name="T59" fmla="*/ 88 h 311"/>
                <a:gd name="T60" fmla="*/ 269 w 317"/>
                <a:gd name="T61" fmla="*/ 90 h 311"/>
                <a:gd name="T62" fmla="*/ 246 w 317"/>
                <a:gd name="T63" fmla="*/ 96 h 311"/>
                <a:gd name="T64" fmla="*/ 224 w 317"/>
                <a:gd name="T65" fmla="*/ 105 h 311"/>
                <a:gd name="T66" fmla="*/ 201 w 317"/>
                <a:gd name="T67" fmla="*/ 114 h 311"/>
                <a:gd name="T68" fmla="*/ 180 w 317"/>
                <a:gd name="T69" fmla="*/ 129 h 311"/>
                <a:gd name="T70" fmla="*/ 160 w 317"/>
                <a:gd name="T71" fmla="*/ 144 h 311"/>
                <a:gd name="T72" fmla="*/ 143 w 317"/>
                <a:gd name="T73" fmla="*/ 163 h 311"/>
                <a:gd name="T74" fmla="*/ 143 w 317"/>
                <a:gd name="T75" fmla="*/ 163 h 311"/>
                <a:gd name="T76" fmla="*/ 129 w 317"/>
                <a:gd name="T77" fmla="*/ 180 h 311"/>
                <a:gd name="T78" fmla="*/ 117 w 317"/>
                <a:gd name="T79" fmla="*/ 196 h 311"/>
                <a:gd name="T80" fmla="*/ 109 w 317"/>
                <a:gd name="T81" fmla="*/ 215 h 311"/>
                <a:gd name="T82" fmla="*/ 101 w 317"/>
                <a:gd name="T83" fmla="*/ 233 h 311"/>
                <a:gd name="T84" fmla="*/ 95 w 317"/>
                <a:gd name="T85" fmla="*/ 253 h 311"/>
                <a:gd name="T86" fmla="*/ 91 w 317"/>
                <a:gd name="T87" fmla="*/ 271 h 311"/>
                <a:gd name="T88" fmla="*/ 88 w 317"/>
                <a:gd name="T89" fmla="*/ 291 h 311"/>
                <a:gd name="T90" fmla="*/ 88 w 317"/>
                <a:gd name="T91" fmla="*/ 311 h 311"/>
                <a:gd name="T92" fmla="*/ 0 w 317"/>
                <a:gd name="T9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1">
                  <a:moveTo>
                    <a:pt x="0" y="311"/>
                  </a:moveTo>
                  <a:lnTo>
                    <a:pt x="0" y="311"/>
                  </a:lnTo>
                  <a:lnTo>
                    <a:pt x="2" y="284"/>
                  </a:lnTo>
                  <a:lnTo>
                    <a:pt x="4" y="257"/>
                  </a:lnTo>
                  <a:lnTo>
                    <a:pt x="10" y="229"/>
                  </a:lnTo>
                  <a:lnTo>
                    <a:pt x="18" y="204"/>
                  </a:lnTo>
                  <a:lnTo>
                    <a:pt x="30" y="177"/>
                  </a:lnTo>
                  <a:lnTo>
                    <a:pt x="43" y="153"/>
                  </a:lnTo>
                  <a:lnTo>
                    <a:pt x="58" y="129"/>
                  </a:lnTo>
                  <a:lnTo>
                    <a:pt x="76" y="105"/>
                  </a:lnTo>
                  <a:lnTo>
                    <a:pt x="76" y="105"/>
                  </a:lnTo>
                  <a:lnTo>
                    <a:pt x="89" y="92"/>
                  </a:lnTo>
                  <a:lnTo>
                    <a:pt x="102" y="81"/>
                  </a:lnTo>
                  <a:lnTo>
                    <a:pt x="115" y="68"/>
                  </a:lnTo>
                  <a:lnTo>
                    <a:pt x="129" y="58"/>
                  </a:lnTo>
                  <a:lnTo>
                    <a:pt x="143" y="48"/>
                  </a:lnTo>
                  <a:lnTo>
                    <a:pt x="157" y="40"/>
                  </a:lnTo>
                  <a:lnTo>
                    <a:pt x="173" y="31"/>
                  </a:lnTo>
                  <a:lnTo>
                    <a:pt x="187" y="24"/>
                  </a:lnTo>
                  <a:lnTo>
                    <a:pt x="202" y="18"/>
                  </a:lnTo>
                  <a:lnTo>
                    <a:pt x="219" y="13"/>
                  </a:lnTo>
                  <a:lnTo>
                    <a:pt x="235" y="8"/>
                  </a:lnTo>
                  <a:lnTo>
                    <a:pt x="252" y="6"/>
                  </a:lnTo>
                  <a:lnTo>
                    <a:pt x="267" y="3"/>
                  </a:lnTo>
                  <a:lnTo>
                    <a:pt x="284" y="0"/>
                  </a:lnTo>
                  <a:lnTo>
                    <a:pt x="301" y="0"/>
                  </a:lnTo>
                  <a:lnTo>
                    <a:pt x="317" y="0"/>
                  </a:lnTo>
                  <a:lnTo>
                    <a:pt x="317" y="86"/>
                  </a:lnTo>
                  <a:lnTo>
                    <a:pt x="317" y="86"/>
                  </a:lnTo>
                  <a:lnTo>
                    <a:pt x="293" y="88"/>
                  </a:lnTo>
                  <a:lnTo>
                    <a:pt x="269" y="90"/>
                  </a:lnTo>
                  <a:lnTo>
                    <a:pt x="246" y="96"/>
                  </a:lnTo>
                  <a:lnTo>
                    <a:pt x="224" y="105"/>
                  </a:lnTo>
                  <a:lnTo>
                    <a:pt x="201" y="114"/>
                  </a:lnTo>
                  <a:lnTo>
                    <a:pt x="180" y="129"/>
                  </a:lnTo>
                  <a:lnTo>
                    <a:pt x="160" y="144"/>
                  </a:lnTo>
                  <a:lnTo>
                    <a:pt x="143" y="163"/>
                  </a:lnTo>
                  <a:lnTo>
                    <a:pt x="143" y="163"/>
                  </a:lnTo>
                  <a:lnTo>
                    <a:pt x="129" y="180"/>
                  </a:lnTo>
                  <a:lnTo>
                    <a:pt x="117" y="196"/>
                  </a:lnTo>
                  <a:lnTo>
                    <a:pt x="109" y="215"/>
                  </a:lnTo>
                  <a:lnTo>
                    <a:pt x="101" y="233"/>
                  </a:lnTo>
                  <a:lnTo>
                    <a:pt x="95" y="253"/>
                  </a:lnTo>
                  <a:lnTo>
                    <a:pt x="91" y="271"/>
                  </a:lnTo>
                  <a:lnTo>
                    <a:pt x="88" y="291"/>
                  </a:lnTo>
                  <a:lnTo>
                    <a:pt x="88" y="311"/>
                  </a:lnTo>
                  <a:lnTo>
                    <a:pt x="0" y="31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23" name="Freeform 19"/>
            <p:cNvSpPr>
              <a:spLocks/>
            </p:cNvSpPr>
            <p:nvPr/>
          </p:nvSpPr>
          <p:spPr bwMode="auto">
            <a:xfrm>
              <a:off x="2093" y="4226"/>
              <a:ext cx="316" cy="311"/>
            </a:xfrm>
            <a:custGeom>
              <a:avLst/>
              <a:gdLst>
                <a:gd name="T0" fmla="*/ 316 w 316"/>
                <a:gd name="T1" fmla="*/ 0 h 311"/>
                <a:gd name="T2" fmla="*/ 316 w 316"/>
                <a:gd name="T3" fmla="*/ 0 h 311"/>
                <a:gd name="T4" fmla="*/ 315 w 316"/>
                <a:gd name="T5" fmla="*/ 27 h 311"/>
                <a:gd name="T6" fmla="*/ 312 w 316"/>
                <a:gd name="T7" fmla="*/ 53 h 311"/>
                <a:gd name="T8" fmla="*/ 306 w 316"/>
                <a:gd name="T9" fmla="*/ 82 h 311"/>
                <a:gd name="T10" fmla="*/ 298 w 316"/>
                <a:gd name="T11" fmla="*/ 107 h 311"/>
                <a:gd name="T12" fmla="*/ 287 w 316"/>
                <a:gd name="T13" fmla="*/ 134 h 311"/>
                <a:gd name="T14" fmla="*/ 274 w 316"/>
                <a:gd name="T15" fmla="*/ 158 h 311"/>
                <a:gd name="T16" fmla="*/ 258 w 316"/>
                <a:gd name="T17" fmla="*/ 182 h 311"/>
                <a:gd name="T18" fmla="*/ 240 w 316"/>
                <a:gd name="T19" fmla="*/ 205 h 311"/>
                <a:gd name="T20" fmla="*/ 240 w 316"/>
                <a:gd name="T21" fmla="*/ 205 h 311"/>
                <a:gd name="T22" fmla="*/ 229 w 316"/>
                <a:gd name="T23" fmla="*/ 219 h 311"/>
                <a:gd name="T24" fmla="*/ 216 w 316"/>
                <a:gd name="T25" fmla="*/ 230 h 311"/>
                <a:gd name="T26" fmla="*/ 202 w 316"/>
                <a:gd name="T27" fmla="*/ 243 h 311"/>
                <a:gd name="T28" fmla="*/ 189 w 316"/>
                <a:gd name="T29" fmla="*/ 253 h 311"/>
                <a:gd name="T30" fmla="*/ 175 w 316"/>
                <a:gd name="T31" fmla="*/ 263 h 311"/>
                <a:gd name="T32" fmla="*/ 159 w 316"/>
                <a:gd name="T33" fmla="*/ 271 h 311"/>
                <a:gd name="T34" fmla="*/ 145 w 316"/>
                <a:gd name="T35" fmla="*/ 280 h 311"/>
                <a:gd name="T36" fmla="*/ 130 w 316"/>
                <a:gd name="T37" fmla="*/ 287 h 311"/>
                <a:gd name="T38" fmla="*/ 114 w 316"/>
                <a:gd name="T39" fmla="*/ 292 h 311"/>
                <a:gd name="T40" fmla="*/ 99 w 316"/>
                <a:gd name="T41" fmla="*/ 298 h 311"/>
                <a:gd name="T42" fmla="*/ 82 w 316"/>
                <a:gd name="T43" fmla="*/ 302 h 311"/>
                <a:gd name="T44" fmla="*/ 66 w 316"/>
                <a:gd name="T45" fmla="*/ 307 h 311"/>
                <a:gd name="T46" fmla="*/ 49 w 316"/>
                <a:gd name="T47" fmla="*/ 308 h 311"/>
                <a:gd name="T48" fmla="*/ 32 w 316"/>
                <a:gd name="T49" fmla="*/ 311 h 311"/>
                <a:gd name="T50" fmla="*/ 15 w 316"/>
                <a:gd name="T51" fmla="*/ 311 h 311"/>
                <a:gd name="T52" fmla="*/ 0 w 316"/>
                <a:gd name="T53" fmla="*/ 311 h 311"/>
                <a:gd name="T54" fmla="*/ 0 w 316"/>
                <a:gd name="T55" fmla="*/ 225 h 311"/>
                <a:gd name="T56" fmla="*/ 0 w 316"/>
                <a:gd name="T57" fmla="*/ 225 h 311"/>
                <a:gd name="T58" fmla="*/ 24 w 316"/>
                <a:gd name="T59" fmla="*/ 223 h 311"/>
                <a:gd name="T60" fmla="*/ 48 w 316"/>
                <a:gd name="T61" fmla="*/ 220 h 311"/>
                <a:gd name="T62" fmla="*/ 72 w 316"/>
                <a:gd name="T63" fmla="*/ 215 h 311"/>
                <a:gd name="T64" fmla="*/ 94 w 316"/>
                <a:gd name="T65" fmla="*/ 206 h 311"/>
                <a:gd name="T66" fmla="*/ 116 w 316"/>
                <a:gd name="T67" fmla="*/ 196 h 311"/>
                <a:gd name="T68" fmla="*/ 137 w 316"/>
                <a:gd name="T69" fmla="*/ 182 h 311"/>
                <a:gd name="T70" fmla="*/ 157 w 316"/>
                <a:gd name="T71" fmla="*/ 167 h 311"/>
                <a:gd name="T72" fmla="*/ 175 w 316"/>
                <a:gd name="T73" fmla="*/ 148 h 311"/>
                <a:gd name="T74" fmla="*/ 175 w 316"/>
                <a:gd name="T75" fmla="*/ 148 h 311"/>
                <a:gd name="T76" fmla="*/ 188 w 316"/>
                <a:gd name="T77" fmla="*/ 131 h 311"/>
                <a:gd name="T78" fmla="*/ 199 w 316"/>
                <a:gd name="T79" fmla="*/ 114 h 311"/>
                <a:gd name="T80" fmla="*/ 209 w 316"/>
                <a:gd name="T81" fmla="*/ 96 h 311"/>
                <a:gd name="T82" fmla="*/ 216 w 316"/>
                <a:gd name="T83" fmla="*/ 78 h 311"/>
                <a:gd name="T84" fmla="*/ 222 w 316"/>
                <a:gd name="T85" fmla="*/ 58 h 311"/>
                <a:gd name="T86" fmla="*/ 226 w 316"/>
                <a:gd name="T87" fmla="*/ 39 h 311"/>
                <a:gd name="T88" fmla="*/ 229 w 316"/>
                <a:gd name="T89" fmla="*/ 20 h 311"/>
                <a:gd name="T90" fmla="*/ 229 w 316"/>
                <a:gd name="T91" fmla="*/ 0 h 311"/>
                <a:gd name="T92" fmla="*/ 316 w 316"/>
                <a:gd name="T93"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311">
                  <a:moveTo>
                    <a:pt x="316" y="0"/>
                  </a:moveTo>
                  <a:lnTo>
                    <a:pt x="316" y="0"/>
                  </a:lnTo>
                  <a:lnTo>
                    <a:pt x="315" y="27"/>
                  </a:lnTo>
                  <a:lnTo>
                    <a:pt x="312" y="53"/>
                  </a:lnTo>
                  <a:lnTo>
                    <a:pt x="306" y="82"/>
                  </a:lnTo>
                  <a:lnTo>
                    <a:pt x="298" y="107"/>
                  </a:lnTo>
                  <a:lnTo>
                    <a:pt x="287" y="134"/>
                  </a:lnTo>
                  <a:lnTo>
                    <a:pt x="274" y="158"/>
                  </a:lnTo>
                  <a:lnTo>
                    <a:pt x="258" y="182"/>
                  </a:lnTo>
                  <a:lnTo>
                    <a:pt x="240" y="205"/>
                  </a:lnTo>
                  <a:lnTo>
                    <a:pt x="240" y="205"/>
                  </a:lnTo>
                  <a:lnTo>
                    <a:pt x="229" y="219"/>
                  </a:lnTo>
                  <a:lnTo>
                    <a:pt x="216" y="230"/>
                  </a:lnTo>
                  <a:lnTo>
                    <a:pt x="202" y="243"/>
                  </a:lnTo>
                  <a:lnTo>
                    <a:pt x="189" y="253"/>
                  </a:lnTo>
                  <a:lnTo>
                    <a:pt x="175" y="263"/>
                  </a:lnTo>
                  <a:lnTo>
                    <a:pt x="159" y="271"/>
                  </a:lnTo>
                  <a:lnTo>
                    <a:pt x="145" y="280"/>
                  </a:lnTo>
                  <a:lnTo>
                    <a:pt x="130" y="287"/>
                  </a:lnTo>
                  <a:lnTo>
                    <a:pt x="114" y="292"/>
                  </a:lnTo>
                  <a:lnTo>
                    <a:pt x="99" y="298"/>
                  </a:lnTo>
                  <a:lnTo>
                    <a:pt x="82" y="302"/>
                  </a:lnTo>
                  <a:lnTo>
                    <a:pt x="66" y="307"/>
                  </a:lnTo>
                  <a:lnTo>
                    <a:pt x="49" y="308"/>
                  </a:lnTo>
                  <a:lnTo>
                    <a:pt x="32" y="311"/>
                  </a:lnTo>
                  <a:lnTo>
                    <a:pt x="15" y="311"/>
                  </a:lnTo>
                  <a:lnTo>
                    <a:pt x="0" y="311"/>
                  </a:lnTo>
                  <a:lnTo>
                    <a:pt x="0" y="225"/>
                  </a:lnTo>
                  <a:lnTo>
                    <a:pt x="0" y="225"/>
                  </a:lnTo>
                  <a:lnTo>
                    <a:pt x="24" y="223"/>
                  </a:lnTo>
                  <a:lnTo>
                    <a:pt x="48" y="220"/>
                  </a:lnTo>
                  <a:lnTo>
                    <a:pt x="72" y="215"/>
                  </a:lnTo>
                  <a:lnTo>
                    <a:pt x="94" y="206"/>
                  </a:lnTo>
                  <a:lnTo>
                    <a:pt x="116" y="196"/>
                  </a:lnTo>
                  <a:lnTo>
                    <a:pt x="137" y="182"/>
                  </a:lnTo>
                  <a:lnTo>
                    <a:pt x="157" y="167"/>
                  </a:lnTo>
                  <a:lnTo>
                    <a:pt x="175" y="148"/>
                  </a:lnTo>
                  <a:lnTo>
                    <a:pt x="175" y="148"/>
                  </a:lnTo>
                  <a:lnTo>
                    <a:pt x="188" y="131"/>
                  </a:lnTo>
                  <a:lnTo>
                    <a:pt x="199" y="114"/>
                  </a:lnTo>
                  <a:lnTo>
                    <a:pt x="209" y="96"/>
                  </a:lnTo>
                  <a:lnTo>
                    <a:pt x="216" y="78"/>
                  </a:lnTo>
                  <a:lnTo>
                    <a:pt x="222" y="58"/>
                  </a:lnTo>
                  <a:lnTo>
                    <a:pt x="226" y="39"/>
                  </a:lnTo>
                  <a:lnTo>
                    <a:pt x="229" y="20"/>
                  </a:lnTo>
                  <a:lnTo>
                    <a:pt x="229" y="0"/>
                  </a:lnTo>
                  <a:lnTo>
                    <a:pt x="316"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24" name="Freeform 20"/>
            <p:cNvSpPr>
              <a:spLocks/>
            </p:cNvSpPr>
            <p:nvPr/>
          </p:nvSpPr>
          <p:spPr bwMode="auto">
            <a:xfrm>
              <a:off x="2093" y="3901"/>
              <a:ext cx="316" cy="311"/>
            </a:xfrm>
            <a:custGeom>
              <a:avLst/>
              <a:gdLst>
                <a:gd name="T0" fmla="*/ 316 w 316"/>
                <a:gd name="T1" fmla="*/ 311 h 311"/>
                <a:gd name="T2" fmla="*/ 316 w 316"/>
                <a:gd name="T3" fmla="*/ 311 h 311"/>
                <a:gd name="T4" fmla="*/ 315 w 316"/>
                <a:gd name="T5" fmla="*/ 284 h 311"/>
                <a:gd name="T6" fmla="*/ 312 w 316"/>
                <a:gd name="T7" fmla="*/ 257 h 311"/>
                <a:gd name="T8" fmla="*/ 306 w 316"/>
                <a:gd name="T9" fmla="*/ 230 h 311"/>
                <a:gd name="T10" fmla="*/ 298 w 316"/>
                <a:gd name="T11" fmla="*/ 203 h 311"/>
                <a:gd name="T12" fmla="*/ 287 w 316"/>
                <a:gd name="T13" fmla="*/ 176 h 311"/>
                <a:gd name="T14" fmla="*/ 274 w 316"/>
                <a:gd name="T15" fmla="*/ 152 h 311"/>
                <a:gd name="T16" fmla="*/ 258 w 316"/>
                <a:gd name="T17" fmla="*/ 128 h 311"/>
                <a:gd name="T18" fmla="*/ 240 w 316"/>
                <a:gd name="T19" fmla="*/ 104 h 311"/>
                <a:gd name="T20" fmla="*/ 240 w 316"/>
                <a:gd name="T21" fmla="*/ 104 h 311"/>
                <a:gd name="T22" fmla="*/ 229 w 316"/>
                <a:gd name="T23" fmla="*/ 91 h 311"/>
                <a:gd name="T24" fmla="*/ 216 w 316"/>
                <a:gd name="T25" fmla="*/ 80 h 311"/>
                <a:gd name="T26" fmla="*/ 202 w 316"/>
                <a:gd name="T27" fmla="*/ 67 h 311"/>
                <a:gd name="T28" fmla="*/ 189 w 316"/>
                <a:gd name="T29" fmla="*/ 58 h 311"/>
                <a:gd name="T30" fmla="*/ 175 w 316"/>
                <a:gd name="T31" fmla="*/ 48 h 311"/>
                <a:gd name="T32" fmla="*/ 159 w 316"/>
                <a:gd name="T33" fmla="*/ 39 h 311"/>
                <a:gd name="T34" fmla="*/ 145 w 316"/>
                <a:gd name="T35" fmla="*/ 31 h 311"/>
                <a:gd name="T36" fmla="*/ 130 w 316"/>
                <a:gd name="T37" fmla="*/ 24 h 311"/>
                <a:gd name="T38" fmla="*/ 114 w 316"/>
                <a:gd name="T39" fmla="*/ 18 h 311"/>
                <a:gd name="T40" fmla="*/ 99 w 316"/>
                <a:gd name="T41" fmla="*/ 12 h 311"/>
                <a:gd name="T42" fmla="*/ 82 w 316"/>
                <a:gd name="T43" fmla="*/ 8 h 311"/>
                <a:gd name="T44" fmla="*/ 66 w 316"/>
                <a:gd name="T45" fmla="*/ 4 h 311"/>
                <a:gd name="T46" fmla="*/ 49 w 316"/>
                <a:gd name="T47" fmla="*/ 1 h 311"/>
                <a:gd name="T48" fmla="*/ 32 w 316"/>
                <a:gd name="T49" fmla="*/ 0 h 311"/>
                <a:gd name="T50" fmla="*/ 15 w 316"/>
                <a:gd name="T51" fmla="*/ 0 h 311"/>
                <a:gd name="T52" fmla="*/ 0 w 316"/>
                <a:gd name="T53" fmla="*/ 0 h 311"/>
                <a:gd name="T54" fmla="*/ 0 w 316"/>
                <a:gd name="T55" fmla="*/ 87 h 311"/>
                <a:gd name="T56" fmla="*/ 0 w 316"/>
                <a:gd name="T57" fmla="*/ 87 h 311"/>
                <a:gd name="T58" fmla="*/ 24 w 316"/>
                <a:gd name="T59" fmla="*/ 87 h 311"/>
                <a:gd name="T60" fmla="*/ 48 w 316"/>
                <a:gd name="T61" fmla="*/ 90 h 311"/>
                <a:gd name="T62" fmla="*/ 72 w 316"/>
                <a:gd name="T63" fmla="*/ 96 h 311"/>
                <a:gd name="T64" fmla="*/ 94 w 316"/>
                <a:gd name="T65" fmla="*/ 104 h 311"/>
                <a:gd name="T66" fmla="*/ 116 w 316"/>
                <a:gd name="T67" fmla="*/ 114 h 311"/>
                <a:gd name="T68" fmla="*/ 137 w 316"/>
                <a:gd name="T69" fmla="*/ 128 h 311"/>
                <a:gd name="T70" fmla="*/ 157 w 316"/>
                <a:gd name="T71" fmla="*/ 144 h 311"/>
                <a:gd name="T72" fmla="*/ 175 w 316"/>
                <a:gd name="T73" fmla="*/ 162 h 311"/>
                <a:gd name="T74" fmla="*/ 175 w 316"/>
                <a:gd name="T75" fmla="*/ 162 h 311"/>
                <a:gd name="T76" fmla="*/ 188 w 316"/>
                <a:gd name="T77" fmla="*/ 179 h 311"/>
                <a:gd name="T78" fmla="*/ 199 w 316"/>
                <a:gd name="T79" fmla="*/ 196 h 311"/>
                <a:gd name="T80" fmla="*/ 209 w 316"/>
                <a:gd name="T81" fmla="*/ 214 h 311"/>
                <a:gd name="T82" fmla="*/ 216 w 316"/>
                <a:gd name="T83" fmla="*/ 233 h 311"/>
                <a:gd name="T84" fmla="*/ 222 w 316"/>
                <a:gd name="T85" fmla="*/ 253 h 311"/>
                <a:gd name="T86" fmla="*/ 226 w 316"/>
                <a:gd name="T87" fmla="*/ 271 h 311"/>
                <a:gd name="T88" fmla="*/ 229 w 316"/>
                <a:gd name="T89" fmla="*/ 291 h 311"/>
                <a:gd name="T90" fmla="*/ 229 w 316"/>
                <a:gd name="T91" fmla="*/ 311 h 311"/>
                <a:gd name="T92" fmla="*/ 316 w 316"/>
                <a:gd name="T93"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6" h="311">
                  <a:moveTo>
                    <a:pt x="316" y="311"/>
                  </a:moveTo>
                  <a:lnTo>
                    <a:pt x="316" y="311"/>
                  </a:lnTo>
                  <a:lnTo>
                    <a:pt x="315" y="284"/>
                  </a:lnTo>
                  <a:lnTo>
                    <a:pt x="312" y="257"/>
                  </a:lnTo>
                  <a:lnTo>
                    <a:pt x="306" y="230"/>
                  </a:lnTo>
                  <a:lnTo>
                    <a:pt x="298" y="203"/>
                  </a:lnTo>
                  <a:lnTo>
                    <a:pt x="287" y="176"/>
                  </a:lnTo>
                  <a:lnTo>
                    <a:pt x="274" y="152"/>
                  </a:lnTo>
                  <a:lnTo>
                    <a:pt x="258" y="128"/>
                  </a:lnTo>
                  <a:lnTo>
                    <a:pt x="240" y="104"/>
                  </a:lnTo>
                  <a:lnTo>
                    <a:pt x="240" y="104"/>
                  </a:lnTo>
                  <a:lnTo>
                    <a:pt x="229" y="91"/>
                  </a:lnTo>
                  <a:lnTo>
                    <a:pt x="216" y="80"/>
                  </a:lnTo>
                  <a:lnTo>
                    <a:pt x="202" y="67"/>
                  </a:lnTo>
                  <a:lnTo>
                    <a:pt x="189" y="58"/>
                  </a:lnTo>
                  <a:lnTo>
                    <a:pt x="175" y="48"/>
                  </a:lnTo>
                  <a:lnTo>
                    <a:pt x="159" y="39"/>
                  </a:lnTo>
                  <a:lnTo>
                    <a:pt x="145" y="31"/>
                  </a:lnTo>
                  <a:lnTo>
                    <a:pt x="130" y="24"/>
                  </a:lnTo>
                  <a:lnTo>
                    <a:pt x="114" y="18"/>
                  </a:lnTo>
                  <a:lnTo>
                    <a:pt x="99" y="12"/>
                  </a:lnTo>
                  <a:lnTo>
                    <a:pt x="82" y="8"/>
                  </a:lnTo>
                  <a:lnTo>
                    <a:pt x="66" y="4"/>
                  </a:lnTo>
                  <a:lnTo>
                    <a:pt x="49" y="1"/>
                  </a:lnTo>
                  <a:lnTo>
                    <a:pt x="32" y="0"/>
                  </a:lnTo>
                  <a:lnTo>
                    <a:pt x="15" y="0"/>
                  </a:lnTo>
                  <a:lnTo>
                    <a:pt x="0" y="0"/>
                  </a:lnTo>
                  <a:lnTo>
                    <a:pt x="0" y="87"/>
                  </a:lnTo>
                  <a:lnTo>
                    <a:pt x="0" y="87"/>
                  </a:lnTo>
                  <a:lnTo>
                    <a:pt x="24" y="87"/>
                  </a:lnTo>
                  <a:lnTo>
                    <a:pt x="48" y="90"/>
                  </a:lnTo>
                  <a:lnTo>
                    <a:pt x="72" y="96"/>
                  </a:lnTo>
                  <a:lnTo>
                    <a:pt x="94" y="104"/>
                  </a:lnTo>
                  <a:lnTo>
                    <a:pt x="116" y="114"/>
                  </a:lnTo>
                  <a:lnTo>
                    <a:pt x="137" y="128"/>
                  </a:lnTo>
                  <a:lnTo>
                    <a:pt x="157" y="144"/>
                  </a:lnTo>
                  <a:lnTo>
                    <a:pt x="175" y="162"/>
                  </a:lnTo>
                  <a:lnTo>
                    <a:pt x="175" y="162"/>
                  </a:lnTo>
                  <a:lnTo>
                    <a:pt x="188" y="179"/>
                  </a:lnTo>
                  <a:lnTo>
                    <a:pt x="199" y="196"/>
                  </a:lnTo>
                  <a:lnTo>
                    <a:pt x="209" y="214"/>
                  </a:lnTo>
                  <a:lnTo>
                    <a:pt x="216" y="233"/>
                  </a:lnTo>
                  <a:lnTo>
                    <a:pt x="222" y="253"/>
                  </a:lnTo>
                  <a:lnTo>
                    <a:pt x="226" y="271"/>
                  </a:lnTo>
                  <a:lnTo>
                    <a:pt x="229" y="291"/>
                  </a:lnTo>
                  <a:lnTo>
                    <a:pt x="229" y="311"/>
                  </a:lnTo>
                  <a:lnTo>
                    <a:pt x="316" y="311"/>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25" name="Freeform 21"/>
            <p:cNvSpPr>
              <a:spLocks/>
            </p:cNvSpPr>
            <p:nvPr/>
          </p:nvSpPr>
          <p:spPr bwMode="auto">
            <a:xfrm>
              <a:off x="2303" y="2854"/>
              <a:ext cx="311" cy="617"/>
            </a:xfrm>
            <a:custGeom>
              <a:avLst/>
              <a:gdLst>
                <a:gd name="T0" fmla="*/ 311 w 311"/>
                <a:gd name="T1" fmla="*/ 617 h 617"/>
                <a:gd name="T2" fmla="*/ 256 w 311"/>
                <a:gd name="T3" fmla="*/ 613 h 617"/>
                <a:gd name="T4" fmla="*/ 204 w 311"/>
                <a:gd name="T5" fmla="*/ 598 h 617"/>
                <a:gd name="T6" fmla="*/ 153 w 311"/>
                <a:gd name="T7" fmla="*/ 574 h 617"/>
                <a:gd name="T8" fmla="*/ 106 w 311"/>
                <a:gd name="T9" fmla="*/ 540 h 617"/>
                <a:gd name="T10" fmla="*/ 84 w 311"/>
                <a:gd name="T11" fmla="*/ 519 h 617"/>
                <a:gd name="T12" fmla="*/ 47 w 311"/>
                <a:gd name="T13" fmla="*/ 470 h 617"/>
                <a:gd name="T14" fmla="*/ 20 w 311"/>
                <a:gd name="T15" fmla="*/ 416 h 617"/>
                <a:gd name="T16" fmla="*/ 5 w 311"/>
                <a:gd name="T17" fmla="*/ 360 h 617"/>
                <a:gd name="T18" fmla="*/ 0 w 311"/>
                <a:gd name="T19" fmla="*/ 300 h 617"/>
                <a:gd name="T20" fmla="*/ 9 w 311"/>
                <a:gd name="T21" fmla="*/ 241 h 617"/>
                <a:gd name="T22" fmla="*/ 27 w 311"/>
                <a:gd name="T23" fmla="*/ 184 h 617"/>
                <a:gd name="T24" fmla="*/ 57 w 311"/>
                <a:gd name="T25" fmla="*/ 130 h 617"/>
                <a:gd name="T26" fmla="*/ 77 w 311"/>
                <a:gd name="T27" fmla="*/ 106 h 617"/>
                <a:gd name="T28" fmla="*/ 101 w 311"/>
                <a:gd name="T29" fmla="*/ 81 h 617"/>
                <a:gd name="T30" fmla="*/ 128 w 311"/>
                <a:gd name="T31" fmla="*/ 60 h 617"/>
                <a:gd name="T32" fmla="*/ 154 w 311"/>
                <a:gd name="T33" fmla="*/ 41 h 617"/>
                <a:gd name="T34" fmla="*/ 184 w 311"/>
                <a:gd name="T35" fmla="*/ 26 h 617"/>
                <a:gd name="T36" fmla="*/ 215 w 311"/>
                <a:gd name="T37" fmla="*/ 15 h 617"/>
                <a:gd name="T38" fmla="*/ 246 w 311"/>
                <a:gd name="T39" fmla="*/ 6 h 617"/>
                <a:gd name="T40" fmla="*/ 279 w 311"/>
                <a:gd name="T41" fmla="*/ 2 h 617"/>
                <a:gd name="T42" fmla="*/ 311 w 311"/>
                <a:gd name="T43" fmla="*/ 0 h 617"/>
                <a:gd name="T44" fmla="*/ 311 w 311"/>
                <a:gd name="T45" fmla="*/ 87 h 617"/>
                <a:gd name="T46" fmla="*/ 265 w 311"/>
                <a:gd name="T47" fmla="*/ 92 h 617"/>
                <a:gd name="T48" fmla="*/ 219 w 311"/>
                <a:gd name="T49" fmla="*/ 106 h 617"/>
                <a:gd name="T50" fmla="*/ 178 w 311"/>
                <a:gd name="T51" fmla="*/ 129 h 617"/>
                <a:gd name="T52" fmla="*/ 142 w 311"/>
                <a:gd name="T53" fmla="*/ 163 h 617"/>
                <a:gd name="T54" fmla="*/ 129 w 311"/>
                <a:gd name="T55" fmla="*/ 181 h 617"/>
                <a:gd name="T56" fmla="*/ 106 w 311"/>
                <a:gd name="T57" fmla="*/ 220 h 617"/>
                <a:gd name="T58" fmla="*/ 94 w 311"/>
                <a:gd name="T59" fmla="*/ 261 h 617"/>
                <a:gd name="T60" fmla="*/ 88 w 311"/>
                <a:gd name="T61" fmla="*/ 303 h 617"/>
                <a:gd name="T62" fmla="*/ 91 w 311"/>
                <a:gd name="T63" fmla="*/ 345 h 617"/>
                <a:gd name="T64" fmla="*/ 102 w 311"/>
                <a:gd name="T65" fmla="*/ 386 h 617"/>
                <a:gd name="T66" fmla="*/ 120 w 311"/>
                <a:gd name="T67" fmla="*/ 425 h 617"/>
                <a:gd name="T68" fmla="*/ 147 w 311"/>
                <a:gd name="T69" fmla="*/ 460 h 617"/>
                <a:gd name="T70" fmla="*/ 164 w 311"/>
                <a:gd name="T71" fmla="*/ 475 h 617"/>
                <a:gd name="T72" fmla="*/ 197 w 311"/>
                <a:gd name="T73" fmla="*/ 499 h 617"/>
                <a:gd name="T74" fmla="*/ 234 w 311"/>
                <a:gd name="T75" fmla="*/ 516 h 617"/>
                <a:gd name="T76" fmla="*/ 272 w 311"/>
                <a:gd name="T77" fmla="*/ 526 h 617"/>
                <a:gd name="T78" fmla="*/ 311 w 311"/>
                <a:gd name="T79" fmla="*/ 52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1" h="617">
                  <a:moveTo>
                    <a:pt x="311" y="617"/>
                  </a:moveTo>
                  <a:lnTo>
                    <a:pt x="311" y="617"/>
                  </a:lnTo>
                  <a:lnTo>
                    <a:pt x="283" y="615"/>
                  </a:lnTo>
                  <a:lnTo>
                    <a:pt x="256" y="613"/>
                  </a:lnTo>
                  <a:lnTo>
                    <a:pt x="229" y="606"/>
                  </a:lnTo>
                  <a:lnTo>
                    <a:pt x="204" y="598"/>
                  </a:lnTo>
                  <a:lnTo>
                    <a:pt x="178" y="587"/>
                  </a:lnTo>
                  <a:lnTo>
                    <a:pt x="153" y="574"/>
                  </a:lnTo>
                  <a:lnTo>
                    <a:pt x="129" y="559"/>
                  </a:lnTo>
                  <a:lnTo>
                    <a:pt x="106" y="540"/>
                  </a:lnTo>
                  <a:lnTo>
                    <a:pt x="106" y="540"/>
                  </a:lnTo>
                  <a:lnTo>
                    <a:pt x="84" y="519"/>
                  </a:lnTo>
                  <a:lnTo>
                    <a:pt x="64" y="495"/>
                  </a:lnTo>
                  <a:lnTo>
                    <a:pt x="47" y="470"/>
                  </a:lnTo>
                  <a:lnTo>
                    <a:pt x="31" y="444"/>
                  </a:lnTo>
                  <a:lnTo>
                    <a:pt x="20" y="416"/>
                  </a:lnTo>
                  <a:lnTo>
                    <a:pt x="12" y="388"/>
                  </a:lnTo>
                  <a:lnTo>
                    <a:pt x="5" y="360"/>
                  </a:lnTo>
                  <a:lnTo>
                    <a:pt x="2" y="330"/>
                  </a:lnTo>
                  <a:lnTo>
                    <a:pt x="0" y="300"/>
                  </a:lnTo>
                  <a:lnTo>
                    <a:pt x="3" y="270"/>
                  </a:lnTo>
                  <a:lnTo>
                    <a:pt x="9" y="241"/>
                  </a:lnTo>
                  <a:lnTo>
                    <a:pt x="16" y="212"/>
                  </a:lnTo>
                  <a:lnTo>
                    <a:pt x="27" y="184"/>
                  </a:lnTo>
                  <a:lnTo>
                    <a:pt x="40" y="157"/>
                  </a:lnTo>
                  <a:lnTo>
                    <a:pt x="57" y="130"/>
                  </a:lnTo>
                  <a:lnTo>
                    <a:pt x="77" y="106"/>
                  </a:lnTo>
                  <a:lnTo>
                    <a:pt x="77" y="106"/>
                  </a:lnTo>
                  <a:lnTo>
                    <a:pt x="88" y="94"/>
                  </a:lnTo>
                  <a:lnTo>
                    <a:pt x="101" y="81"/>
                  </a:lnTo>
                  <a:lnTo>
                    <a:pt x="113" y="70"/>
                  </a:lnTo>
                  <a:lnTo>
                    <a:pt x="128" y="60"/>
                  </a:lnTo>
                  <a:lnTo>
                    <a:pt x="140" y="50"/>
                  </a:lnTo>
                  <a:lnTo>
                    <a:pt x="154" y="41"/>
                  </a:lnTo>
                  <a:lnTo>
                    <a:pt x="170" y="33"/>
                  </a:lnTo>
                  <a:lnTo>
                    <a:pt x="184" y="26"/>
                  </a:lnTo>
                  <a:lnTo>
                    <a:pt x="200" y="20"/>
                  </a:lnTo>
                  <a:lnTo>
                    <a:pt x="215" y="15"/>
                  </a:lnTo>
                  <a:lnTo>
                    <a:pt x="231" y="10"/>
                  </a:lnTo>
                  <a:lnTo>
                    <a:pt x="246" y="6"/>
                  </a:lnTo>
                  <a:lnTo>
                    <a:pt x="262" y="3"/>
                  </a:lnTo>
                  <a:lnTo>
                    <a:pt x="279" y="2"/>
                  </a:lnTo>
                  <a:lnTo>
                    <a:pt x="294" y="0"/>
                  </a:lnTo>
                  <a:lnTo>
                    <a:pt x="311" y="0"/>
                  </a:lnTo>
                  <a:lnTo>
                    <a:pt x="311" y="87"/>
                  </a:lnTo>
                  <a:lnTo>
                    <a:pt x="311" y="87"/>
                  </a:lnTo>
                  <a:lnTo>
                    <a:pt x="287" y="88"/>
                  </a:lnTo>
                  <a:lnTo>
                    <a:pt x="265" y="92"/>
                  </a:lnTo>
                  <a:lnTo>
                    <a:pt x="242" y="98"/>
                  </a:lnTo>
                  <a:lnTo>
                    <a:pt x="219" y="106"/>
                  </a:lnTo>
                  <a:lnTo>
                    <a:pt x="198" y="116"/>
                  </a:lnTo>
                  <a:lnTo>
                    <a:pt x="178" y="129"/>
                  </a:lnTo>
                  <a:lnTo>
                    <a:pt x="160" y="145"/>
                  </a:lnTo>
                  <a:lnTo>
                    <a:pt x="142" y="163"/>
                  </a:lnTo>
                  <a:lnTo>
                    <a:pt x="142" y="163"/>
                  </a:lnTo>
                  <a:lnTo>
                    <a:pt x="129" y="181"/>
                  </a:lnTo>
                  <a:lnTo>
                    <a:pt x="116" y="200"/>
                  </a:lnTo>
                  <a:lnTo>
                    <a:pt x="106" y="220"/>
                  </a:lnTo>
                  <a:lnTo>
                    <a:pt x="99" y="239"/>
                  </a:lnTo>
                  <a:lnTo>
                    <a:pt x="94" y="261"/>
                  </a:lnTo>
                  <a:lnTo>
                    <a:pt x="89" y="282"/>
                  </a:lnTo>
                  <a:lnTo>
                    <a:pt x="88" y="303"/>
                  </a:lnTo>
                  <a:lnTo>
                    <a:pt x="88" y="324"/>
                  </a:lnTo>
                  <a:lnTo>
                    <a:pt x="91" y="345"/>
                  </a:lnTo>
                  <a:lnTo>
                    <a:pt x="95" y="365"/>
                  </a:lnTo>
                  <a:lnTo>
                    <a:pt x="102" y="386"/>
                  </a:lnTo>
                  <a:lnTo>
                    <a:pt x="111" y="406"/>
                  </a:lnTo>
                  <a:lnTo>
                    <a:pt x="120" y="425"/>
                  </a:lnTo>
                  <a:lnTo>
                    <a:pt x="133" y="443"/>
                  </a:lnTo>
                  <a:lnTo>
                    <a:pt x="147" y="460"/>
                  </a:lnTo>
                  <a:lnTo>
                    <a:pt x="164" y="475"/>
                  </a:lnTo>
                  <a:lnTo>
                    <a:pt x="164" y="475"/>
                  </a:lnTo>
                  <a:lnTo>
                    <a:pt x="180" y="488"/>
                  </a:lnTo>
                  <a:lnTo>
                    <a:pt x="197" y="499"/>
                  </a:lnTo>
                  <a:lnTo>
                    <a:pt x="215" y="508"/>
                  </a:lnTo>
                  <a:lnTo>
                    <a:pt x="234" y="516"/>
                  </a:lnTo>
                  <a:lnTo>
                    <a:pt x="252" y="522"/>
                  </a:lnTo>
                  <a:lnTo>
                    <a:pt x="272" y="526"/>
                  </a:lnTo>
                  <a:lnTo>
                    <a:pt x="292" y="529"/>
                  </a:lnTo>
                  <a:lnTo>
                    <a:pt x="311" y="529"/>
                  </a:lnTo>
                  <a:lnTo>
                    <a:pt x="311" y="617"/>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26" name="Freeform 22"/>
            <p:cNvSpPr>
              <a:spLocks/>
            </p:cNvSpPr>
            <p:nvPr/>
          </p:nvSpPr>
          <p:spPr bwMode="auto">
            <a:xfrm>
              <a:off x="2087" y="3366"/>
              <a:ext cx="317" cy="313"/>
            </a:xfrm>
            <a:custGeom>
              <a:avLst/>
              <a:gdLst>
                <a:gd name="T0" fmla="*/ 317 w 317"/>
                <a:gd name="T1" fmla="*/ 313 h 313"/>
                <a:gd name="T2" fmla="*/ 317 w 317"/>
                <a:gd name="T3" fmla="*/ 313 h 313"/>
                <a:gd name="T4" fmla="*/ 315 w 317"/>
                <a:gd name="T5" fmla="*/ 284 h 313"/>
                <a:gd name="T6" fmla="*/ 312 w 317"/>
                <a:gd name="T7" fmla="*/ 257 h 313"/>
                <a:gd name="T8" fmla="*/ 307 w 317"/>
                <a:gd name="T9" fmla="*/ 231 h 313"/>
                <a:gd name="T10" fmla="*/ 298 w 317"/>
                <a:gd name="T11" fmla="*/ 204 h 313"/>
                <a:gd name="T12" fmla="*/ 287 w 317"/>
                <a:gd name="T13" fmla="*/ 178 h 313"/>
                <a:gd name="T14" fmla="*/ 274 w 317"/>
                <a:gd name="T15" fmla="*/ 153 h 313"/>
                <a:gd name="T16" fmla="*/ 259 w 317"/>
                <a:gd name="T17" fmla="*/ 129 h 313"/>
                <a:gd name="T18" fmla="*/ 240 w 317"/>
                <a:gd name="T19" fmla="*/ 106 h 313"/>
                <a:gd name="T20" fmla="*/ 240 w 317"/>
                <a:gd name="T21" fmla="*/ 106 h 313"/>
                <a:gd name="T22" fmla="*/ 229 w 317"/>
                <a:gd name="T23" fmla="*/ 94 h 313"/>
                <a:gd name="T24" fmla="*/ 216 w 317"/>
                <a:gd name="T25" fmla="*/ 81 h 313"/>
                <a:gd name="T26" fmla="*/ 202 w 317"/>
                <a:gd name="T27" fmla="*/ 69 h 313"/>
                <a:gd name="T28" fmla="*/ 189 w 317"/>
                <a:gd name="T29" fmla="*/ 58 h 313"/>
                <a:gd name="T30" fmla="*/ 174 w 317"/>
                <a:gd name="T31" fmla="*/ 48 h 313"/>
                <a:gd name="T32" fmla="*/ 160 w 317"/>
                <a:gd name="T33" fmla="*/ 40 h 313"/>
                <a:gd name="T34" fmla="*/ 146 w 317"/>
                <a:gd name="T35" fmla="*/ 33 h 313"/>
                <a:gd name="T36" fmla="*/ 130 w 317"/>
                <a:gd name="T37" fmla="*/ 26 h 313"/>
                <a:gd name="T38" fmla="*/ 115 w 317"/>
                <a:gd name="T39" fmla="*/ 19 h 313"/>
                <a:gd name="T40" fmla="*/ 98 w 317"/>
                <a:gd name="T41" fmla="*/ 13 h 313"/>
                <a:gd name="T42" fmla="*/ 82 w 317"/>
                <a:gd name="T43" fmla="*/ 9 h 313"/>
                <a:gd name="T44" fmla="*/ 66 w 317"/>
                <a:gd name="T45" fmla="*/ 6 h 313"/>
                <a:gd name="T46" fmla="*/ 49 w 317"/>
                <a:gd name="T47" fmla="*/ 3 h 313"/>
                <a:gd name="T48" fmla="*/ 32 w 317"/>
                <a:gd name="T49" fmla="*/ 2 h 313"/>
                <a:gd name="T50" fmla="*/ 16 w 317"/>
                <a:gd name="T51" fmla="*/ 0 h 313"/>
                <a:gd name="T52" fmla="*/ 0 w 317"/>
                <a:gd name="T53" fmla="*/ 0 h 313"/>
                <a:gd name="T54" fmla="*/ 0 w 317"/>
                <a:gd name="T55" fmla="*/ 88 h 313"/>
                <a:gd name="T56" fmla="*/ 0 w 317"/>
                <a:gd name="T57" fmla="*/ 88 h 313"/>
                <a:gd name="T58" fmla="*/ 24 w 317"/>
                <a:gd name="T59" fmla="*/ 88 h 313"/>
                <a:gd name="T60" fmla="*/ 48 w 317"/>
                <a:gd name="T61" fmla="*/ 91 h 313"/>
                <a:gd name="T62" fmla="*/ 71 w 317"/>
                <a:gd name="T63" fmla="*/ 96 h 313"/>
                <a:gd name="T64" fmla="*/ 95 w 317"/>
                <a:gd name="T65" fmla="*/ 105 h 313"/>
                <a:gd name="T66" fmla="*/ 116 w 317"/>
                <a:gd name="T67" fmla="*/ 115 h 313"/>
                <a:gd name="T68" fmla="*/ 137 w 317"/>
                <a:gd name="T69" fmla="*/ 129 h 313"/>
                <a:gd name="T70" fmla="*/ 157 w 317"/>
                <a:gd name="T71" fmla="*/ 144 h 313"/>
                <a:gd name="T72" fmla="*/ 175 w 317"/>
                <a:gd name="T73" fmla="*/ 163 h 313"/>
                <a:gd name="T74" fmla="*/ 175 w 317"/>
                <a:gd name="T75" fmla="*/ 163 h 313"/>
                <a:gd name="T76" fmla="*/ 188 w 317"/>
                <a:gd name="T77" fmla="*/ 180 h 313"/>
                <a:gd name="T78" fmla="*/ 199 w 317"/>
                <a:gd name="T79" fmla="*/ 197 h 313"/>
                <a:gd name="T80" fmla="*/ 209 w 317"/>
                <a:gd name="T81" fmla="*/ 215 h 313"/>
                <a:gd name="T82" fmla="*/ 216 w 317"/>
                <a:gd name="T83" fmla="*/ 233 h 313"/>
                <a:gd name="T84" fmla="*/ 222 w 317"/>
                <a:gd name="T85" fmla="*/ 253 h 313"/>
                <a:gd name="T86" fmla="*/ 226 w 317"/>
                <a:gd name="T87" fmla="*/ 273 h 313"/>
                <a:gd name="T88" fmla="*/ 229 w 317"/>
                <a:gd name="T89" fmla="*/ 293 h 313"/>
                <a:gd name="T90" fmla="*/ 229 w 317"/>
                <a:gd name="T91" fmla="*/ 313 h 313"/>
                <a:gd name="T92" fmla="*/ 317 w 317"/>
                <a:gd name="T93"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7" h="313">
                  <a:moveTo>
                    <a:pt x="317" y="313"/>
                  </a:moveTo>
                  <a:lnTo>
                    <a:pt x="317" y="313"/>
                  </a:lnTo>
                  <a:lnTo>
                    <a:pt x="315" y="284"/>
                  </a:lnTo>
                  <a:lnTo>
                    <a:pt x="312" y="257"/>
                  </a:lnTo>
                  <a:lnTo>
                    <a:pt x="307" y="231"/>
                  </a:lnTo>
                  <a:lnTo>
                    <a:pt x="298" y="204"/>
                  </a:lnTo>
                  <a:lnTo>
                    <a:pt x="287" y="178"/>
                  </a:lnTo>
                  <a:lnTo>
                    <a:pt x="274" y="153"/>
                  </a:lnTo>
                  <a:lnTo>
                    <a:pt x="259" y="129"/>
                  </a:lnTo>
                  <a:lnTo>
                    <a:pt x="240" y="106"/>
                  </a:lnTo>
                  <a:lnTo>
                    <a:pt x="240" y="106"/>
                  </a:lnTo>
                  <a:lnTo>
                    <a:pt x="229" y="94"/>
                  </a:lnTo>
                  <a:lnTo>
                    <a:pt x="216" y="81"/>
                  </a:lnTo>
                  <a:lnTo>
                    <a:pt x="202" y="69"/>
                  </a:lnTo>
                  <a:lnTo>
                    <a:pt x="189" y="58"/>
                  </a:lnTo>
                  <a:lnTo>
                    <a:pt x="174" y="48"/>
                  </a:lnTo>
                  <a:lnTo>
                    <a:pt x="160" y="40"/>
                  </a:lnTo>
                  <a:lnTo>
                    <a:pt x="146" y="33"/>
                  </a:lnTo>
                  <a:lnTo>
                    <a:pt x="130" y="26"/>
                  </a:lnTo>
                  <a:lnTo>
                    <a:pt x="115" y="19"/>
                  </a:lnTo>
                  <a:lnTo>
                    <a:pt x="98" y="13"/>
                  </a:lnTo>
                  <a:lnTo>
                    <a:pt x="82" y="9"/>
                  </a:lnTo>
                  <a:lnTo>
                    <a:pt x="66" y="6"/>
                  </a:lnTo>
                  <a:lnTo>
                    <a:pt x="49" y="3"/>
                  </a:lnTo>
                  <a:lnTo>
                    <a:pt x="32" y="2"/>
                  </a:lnTo>
                  <a:lnTo>
                    <a:pt x="16" y="0"/>
                  </a:lnTo>
                  <a:lnTo>
                    <a:pt x="0" y="0"/>
                  </a:lnTo>
                  <a:lnTo>
                    <a:pt x="0" y="88"/>
                  </a:lnTo>
                  <a:lnTo>
                    <a:pt x="0" y="88"/>
                  </a:lnTo>
                  <a:lnTo>
                    <a:pt x="24" y="88"/>
                  </a:lnTo>
                  <a:lnTo>
                    <a:pt x="48" y="91"/>
                  </a:lnTo>
                  <a:lnTo>
                    <a:pt x="71" y="96"/>
                  </a:lnTo>
                  <a:lnTo>
                    <a:pt x="95" y="105"/>
                  </a:lnTo>
                  <a:lnTo>
                    <a:pt x="116" y="115"/>
                  </a:lnTo>
                  <a:lnTo>
                    <a:pt x="137" y="129"/>
                  </a:lnTo>
                  <a:lnTo>
                    <a:pt x="157" y="144"/>
                  </a:lnTo>
                  <a:lnTo>
                    <a:pt x="175" y="163"/>
                  </a:lnTo>
                  <a:lnTo>
                    <a:pt x="175" y="163"/>
                  </a:lnTo>
                  <a:lnTo>
                    <a:pt x="188" y="180"/>
                  </a:lnTo>
                  <a:lnTo>
                    <a:pt x="199" y="197"/>
                  </a:lnTo>
                  <a:lnTo>
                    <a:pt x="209" y="215"/>
                  </a:lnTo>
                  <a:lnTo>
                    <a:pt x="216" y="233"/>
                  </a:lnTo>
                  <a:lnTo>
                    <a:pt x="222" y="253"/>
                  </a:lnTo>
                  <a:lnTo>
                    <a:pt x="226" y="273"/>
                  </a:lnTo>
                  <a:lnTo>
                    <a:pt x="229" y="293"/>
                  </a:lnTo>
                  <a:lnTo>
                    <a:pt x="229" y="313"/>
                  </a:lnTo>
                  <a:lnTo>
                    <a:pt x="317" y="31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27" name="Freeform 23"/>
            <p:cNvSpPr>
              <a:spLocks/>
            </p:cNvSpPr>
            <p:nvPr/>
          </p:nvSpPr>
          <p:spPr bwMode="auto">
            <a:xfrm>
              <a:off x="2317" y="3383"/>
              <a:ext cx="617" cy="617"/>
            </a:xfrm>
            <a:custGeom>
              <a:avLst/>
              <a:gdLst>
                <a:gd name="T0" fmla="*/ 511 w 617"/>
                <a:gd name="T1" fmla="*/ 77 h 617"/>
                <a:gd name="T2" fmla="*/ 555 w 617"/>
                <a:gd name="T3" fmla="*/ 122 h 617"/>
                <a:gd name="T4" fmla="*/ 586 w 617"/>
                <a:gd name="T5" fmla="*/ 173 h 617"/>
                <a:gd name="T6" fmla="*/ 607 w 617"/>
                <a:gd name="T7" fmla="*/ 229 h 617"/>
                <a:gd name="T8" fmla="*/ 617 w 617"/>
                <a:gd name="T9" fmla="*/ 287 h 617"/>
                <a:gd name="T10" fmla="*/ 616 w 617"/>
                <a:gd name="T11" fmla="*/ 347 h 617"/>
                <a:gd name="T12" fmla="*/ 603 w 617"/>
                <a:gd name="T13" fmla="*/ 404 h 617"/>
                <a:gd name="T14" fmla="*/ 577 w 617"/>
                <a:gd name="T15" fmla="*/ 460 h 617"/>
                <a:gd name="T16" fmla="*/ 542 w 617"/>
                <a:gd name="T17" fmla="*/ 512 h 617"/>
                <a:gd name="T18" fmla="*/ 519 w 617"/>
                <a:gd name="T19" fmla="*/ 535 h 617"/>
                <a:gd name="T20" fmla="*/ 471 w 617"/>
                <a:gd name="T21" fmla="*/ 571 h 617"/>
                <a:gd name="T22" fmla="*/ 418 w 617"/>
                <a:gd name="T23" fmla="*/ 598 h 617"/>
                <a:gd name="T24" fmla="*/ 360 w 617"/>
                <a:gd name="T25" fmla="*/ 612 h 617"/>
                <a:gd name="T26" fmla="*/ 300 w 617"/>
                <a:gd name="T27" fmla="*/ 617 h 617"/>
                <a:gd name="T28" fmla="*/ 242 w 617"/>
                <a:gd name="T29" fmla="*/ 609 h 617"/>
                <a:gd name="T30" fmla="*/ 184 w 617"/>
                <a:gd name="T31" fmla="*/ 591 h 617"/>
                <a:gd name="T32" fmla="*/ 131 w 617"/>
                <a:gd name="T33" fmla="*/ 560 h 617"/>
                <a:gd name="T34" fmla="*/ 106 w 617"/>
                <a:gd name="T35" fmla="*/ 542 h 617"/>
                <a:gd name="T36" fmla="*/ 81 w 617"/>
                <a:gd name="T37" fmla="*/ 518 h 617"/>
                <a:gd name="T38" fmla="*/ 60 w 617"/>
                <a:gd name="T39" fmla="*/ 491 h 617"/>
                <a:gd name="T40" fmla="*/ 41 w 617"/>
                <a:gd name="T41" fmla="*/ 462 h 617"/>
                <a:gd name="T42" fmla="*/ 27 w 617"/>
                <a:gd name="T43" fmla="*/ 434 h 617"/>
                <a:gd name="T44" fmla="*/ 15 w 617"/>
                <a:gd name="T45" fmla="*/ 403 h 617"/>
                <a:gd name="T46" fmla="*/ 8 w 617"/>
                <a:gd name="T47" fmla="*/ 372 h 617"/>
                <a:gd name="T48" fmla="*/ 2 w 617"/>
                <a:gd name="T49" fmla="*/ 339 h 617"/>
                <a:gd name="T50" fmla="*/ 0 w 617"/>
                <a:gd name="T51" fmla="*/ 307 h 617"/>
                <a:gd name="T52" fmla="*/ 88 w 617"/>
                <a:gd name="T53" fmla="*/ 307 h 617"/>
                <a:gd name="T54" fmla="*/ 92 w 617"/>
                <a:gd name="T55" fmla="*/ 354 h 617"/>
                <a:gd name="T56" fmla="*/ 106 w 617"/>
                <a:gd name="T57" fmla="*/ 397 h 617"/>
                <a:gd name="T58" fmla="*/ 131 w 617"/>
                <a:gd name="T59" fmla="*/ 440 h 617"/>
                <a:gd name="T60" fmla="*/ 163 w 617"/>
                <a:gd name="T61" fmla="*/ 475 h 617"/>
                <a:gd name="T62" fmla="*/ 181 w 617"/>
                <a:gd name="T63" fmla="*/ 489 h 617"/>
                <a:gd name="T64" fmla="*/ 220 w 617"/>
                <a:gd name="T65" fmla="*/ 511 h 617"/>
                <a:gd name="T66" fmla="*/ 261 w 617"/>
                <a:gd name="T67" fmla="*/ 525 h 617"/>
                <a:gd name="T68" fmla="*/ 303 w 617"/>
                <a:gd name="T69" fmla="*/ 530 h 617"/>
                <a:gd name="T70" fmla="*/ 345 w 617"/>
                <a:gd name="T71" fmla="*/ 527 h 617"/>
                <a:gd name="T72" fmla="*/ 386 w 617"/>
                <a:gd name="T73" fmla="*/ 516 h 617"/>
                <a:gd name="T74" fmla="*/ 425 w 617"/>
                <a:gd name="T75" fmla="*/ 496 h 617"/>
                <a:gd name="T76" fmla="*/ 460 w 617"/>
                <a:gd name="T77" fmla="*/ 470 h 617"/>
                <a:gd name="T78" fmla="*/ 476 w 617"/>
                <a:gd name="T79" fmla="*/ 454 h 617"/>
                <a:gd name="T80" fmla="*/ 501 w 617"/>
                <a:gd name="T81" fmla="*/ 417 h 617"/>
                <a:gd name="T82" fmla="*/ 519 w 617"/>
                <a:gd name="T83" fmla="*/ 378 h 617"/>
                <a:gd name="T84" fmla="*/ 528 w 617"/>
                <a:gd name="T85" fmla="*/ 337 h 617"/>
                <a:gd name="T86" fmla="*/ 529 w 617"/>
                <a:gd name="T87" fmla="*/ 294 h 617"/>
                <a:gd name="T88" fmla="*/ 522 w 617"/>
                <a:gd name="T89" fmla="*/ 252 h 617"/>
                <a:gd name="T90" fmla="*/ 508 w 617"/>
                <a:gd name="T91" fmla="*/ 212 h 617"/>
                <a:gd name="T92" fmla="*/ 485 w 617"/>
                <a:gd name="T93" fmla="*/ 174 h 617"/>
                <a:gd name="T94" fmla="*/ 454 w 617"/>
                <a:gd name="T95" fmla="*/ 142 h 617"/>
                <a:gd name="T96" fmla="*/ 439 w 617"/>
                <a:gd name="T97" fmla="*/ 129 h 617"/>
                <a:gd name="T98" fmla="*/ 405 w 617"/>
                <a:gd name="T99" fmla="*/ 109 h 617"/>
                <a:gd name="T100" fmla="*/ 368 w 617"/>
                <a:gd name="T101" fmla="*/ 95 h 617"/>
                <a:gd name="T102" fmla="*/ 330 w 617"/>
                <a:gd name="T103" fmla="*/ 88 h 617"/>
                <a:gd name="T104" fmla="*/ 310 w 617"/>
                <a:gd name="T105" fmla="*/ 0 h 617"/>
                <a:gd name="T106" fmla="*/ 337 w 617"/>
                <a:gd name="T107" fmla="*/ 2 h 617"/>
                <a:gd name="T108" fmla="*/ 391 w 617"/>
                <a:gd name="T109" fmla="*/ 11 h 617"/>
                <a:gd name="T110" fmla="*/ 442 w 617"/>
                <a:gd name="T111" fmla="*/ 30 h 617"/>
                <a:gd name="T112" fmla="*/ 490 w 617"/>
                <a:gd name="T113" fmla="*/ 58 h 617"/>
                <a:gd name="T114" fmla="*/ 511 w 617"/>
                <a:gd name="T115" fmla="*/ 7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7" h="617">
                  <a:moveTo>
                    <a:pt x="511" y="77"/>
                  </a:moveTo>
                  <a:lnTo>
                    <a:pt x="511" y="77"/>
                  </a:lnTo>
                  <a:lnTo>
                    <a:pt x="535" y="98"/>
                  </a:lnTo>
                  <a:lnTo>
                    <a:pt x="555" y="122"/>
                  </a:lnTo>
                  <a:lnTo>
                    <a:pt x="572" y="147"/>
                  </a:lnTo>
                  <a:lnTo>
                    <a:pt x="586" y="173"/>
                  </a:lnTo>
                  <a:lnTo>
                    <a:pt x="599" y="201"/>
                  </a:lnTo>
                  <a:lnTo>
                    <a:pt x="607" y="229"/>
                  </a:lnTo>
                  <a:lnTo>
                    <a:pt x="613" y="257"/>
                  </a:lnTo>
                  <a:lnTo>
                    <a:pt x="617" y="287"/>
                  </a:lnTo>
                  <a:lnTo>
                    <a:pt x="617" y="317"/>
                  </a:lnTo>
                  <a:lnTo>
                    <a:pt x="616" y="347"/>
                  </a:lnTo>
                  <a:lnTo>
                    <a:pt x="610" y="376"/>
                  </a:lnTo>
                  <a:lnTo>
                    <a:pt x="603" y="404"/>
                  </a:lnTo>
                  <a:lnTo>
                    <a:pt x="591" y="433"/>
                  </a:lnTo>
                  <a:lnTo>
                    <a:pt x="577" y="460"/>
                  </a:lnTo>
                  <a:lnTo>
                    <a:pt x="562" y="486"/>
                  </a:lnTo>
                  <a:lnTo>
                    <a:pt x="542" y="512"/>
                  </a:lnTo>
                  <a:lnTo>
                    <a:pt x="542" y="512"/>
                  </a:lnTo>
                  <a:lnTo>
                    <a:pt x="519" y="535"/>
                  </a:lnTo>
                  <a:lnTo>
                    <a:pt x="495" y="554"/>
                  </a:lnTo>
                  <a:lnTo>
                    <a:pt x="471" y="571"/>
                  </a:lnTo>
                  <a:lnTo>
                    <a:pt x="444" y="585"/>
                  </a:lnTo>
                  <a:lnTo>
                    <a:pt x="418" y="598"/>
                  </a:lnTo>
                  <a:lnTo>
                    <a:pt x="389" y="607"/>
                  </a:lnTo>
                  <a:lnTo>
                    <a:pt x="360" y="612"/>
                  </a:lnTo>
                  <a:lnTo>
                    <a:pt x="330" y="617"/>
                  </a:lnTo>
                  <a:lnTo>
                    <a:pt x="300" y="617"/>
                  </a:lnTo>
                  <a:lnTo>
                    <a:pt x="271" y="615"/>
                  </a:lnTo>
                  <a:lnTo>
                    <a:pt x="242" y="609"/>
                  </a:lnTo>
                  <a:lnTo>
                    <a:pt x="213" y="601"/>
                  </a:lnTo>
                  <a:lnTo>
                    <a:pt x="184" y="591"/>
                  </a:lnTo>
                  <a:lnTo>
                    <a:pt x="157" y="577"/>
                  </a:lnTo>
                  <a:lnTo>
                    <a:pt x="131" y="560"/>
                  </a:lnTo>
                  <a:lnTo>
                    <a:pt x="106" y="542"/>
                  </a:lnTo>
                  <a:lnTo>
                    <a:pt x="106" y="542"/>
                  </a:lnTo>
                  <a:lnTo>
                    <a:pt x="94" y="529"/>
                  </a:lnTo>
                  <a:lnTo>
                    <a:pt x="81" y="518"/>
                  </a:lnTo>
                  <a:lnTo>
                    <a:pt x="70" y="505"/>
                  </a:lnTo>
                  <a:lnTo>
                    <a:pt x="60" y="491"/>
                  </a:lnTo>
                  <a:lnTo>
                    <a:pt x="50" y="477"/>
                  </a:lnTo>
                  <a:lnTo>
                    <a:pt x="41" y="462"/>
                  </a:lnTo>
                  <a:lnTo>
                    <a:pt x="34" y="448"/>
                  </a:lnTo>
                  <a:lnTo>
                    <a:pt x="27" y="434"/>
                  </a:lnTo>
                  <a:lnTo>
                    <a:pt x="20" y="419"/>
                  </a:lnTo>
                  <a:lnTo>
                    <a:pt x="15" y="403"/>
                  </a:lnTo>
                  <a:lnTo>
                    <a:pt x="10" y="388"/>
                  </a:lnTo>
                  <a:lnTo>
                    <a:pt x="8" y="372"/>
                  </a:lnTo>
                  <a:lnTo>
                    <a:pt x="5" y="355"/>
                  </a:lnTo>
                  <a:lnTo>
                    <a:pt x="2" y="339"/>
                  </a:lnTo>
                  <a:lnTo>
                    <a:pt x="0" y="322"/>
                  </a:lnTo>
                  <a:lnTo>
                    <a:pt x="0" y="307"/>
                  </a:lnTo>
                  <a:lnTo>
                    <a:pt x="88" y="307"/>
                  </a:lnTo>
                  <a:lnTo>
                    <a:pt x="88" y="307"/>
                  </a:lnTo>
                  <a:lnTo>
                    <a:pt x="90" y="330"/>
                  </a:lnTo>
                  <a:lnTo>
                    <a:pt x="92" y="354"/>
                  </a:lnTo>
                  <a:lnTo>
                    <a:pt x="98" y="376"/>
                  </a:lnTo>
                  <a:lnTo>
                    <a:pt x="106" y="397"/>
                  </a:lnTo>
                  <a:lnTo>
                    <a:pt x="118" y="419"/>
                  </a:lnTo>
                  <a:lnTo>
                    <a:pt x="131" y="440"/>
                  </a:lnTo>
                  <a:lnTo>
                    <a:pt x="146" y="458"/>
                  </a:lnTo>
                  <a:lnTo>
                    <a:pt x="163" y="475"/>
                  </a:lnTo>
                  <a:lnTo>
                    <a:pt x="163" y="475"/>
                  </a:lnTo>
                  <a:lnTo>
                    <a:pt x="181" y="489"/>
                  </a:lnTo>
                  <a:lnTo>
                    <a:pt x="200" y="502"/>
                  </a:lnTo>
                  <a:lnTo>
                    <a:pt x="220" y="511"/>
                  </a:lnTo>
                  <a:lnTo>
                    <a:pt x="239" y="519"/>
                  </a:lnTo>
                  <a:lnTo>
                    <a:pt x="261" y="525"/>
                  </a:lnTo>
                  <a:lnTo>
                    <a:pt x="282" y="527"/>
                  </a:lnTo>
                  <a:lnTo>
                    <a:pt x="303" y="530"/>
                  </a:lnTo>
                  <a:lnTo>
                    <a:pt x="324" y="529"/>
                  </a:lnTo>
                  <a:lnTo>
                    <a:pt x="345" y="527"/>
                  </a:lnTo>
                  <a:lnTo>
                    <a:pt x="365" y="522"/>
                  </a:lnTo>
                  <a:lnTo>
                    <a:pt x="386" y="516"/>
                  </a:lnTo>
                  <a:lnTo>
                    <a:pt x="406" y="508"/>
                  </a:lnTo>
                  <a:lnTo>
                    <a:pt x="425" y="496"/>
                  </a:lnTo>
                  <a:lnTo>
                    <a:pt x="443" y="485"/>
                  </a:lnTo>
                  <a:lnTo>
                    <a:pt x="460" y="470"/>
                  </a:lnTo>
                  <a:lnTo>
                    <a:pt x="476" y="454"/>
                  </a:lnTo>
                  <a:lnTo>
                    <a:pt x="476" y="454"/>
                  </a:lnTo>
                  <a:lnTo>
                    <a:pt x="490" y="436"/>
                  </a:lnTo>
                  <a:lnTo>
                    <a:pt x="501" y="417"/>
                  </a:lnTo>
                  <a:lnTo>
                    <a:pt x="511" y="397"/>
                  </a:lnTo>
                  <a:lnTo>
                    <a:pt x="519" y="378"/>
                  </a:lnTo>
                  <a:lnTo>
                    <a:pt x="525" y="356"/>
                  </a:lnTo>
                  <a:lnTo>
                    <a:pt x="528" y="337"/>
                  </a:lnTo>
                  <a:lnTo>
                    <a:pt x="531" y="315"/>
                  </a:lnTo>
                  <a:lnTo>
                    <a:pt x="529" y="294"/>
                  </a:lnTo>
                  <a:lnTo>
                    <a:pt x="528" y="273"/>
                  </a:lnTo>
                  <a:lnTo>
                    <a:pt x="522" y="252"/>
                  </a:lnTo>
                  <a:lnTo>
                    <a:pt x="517" y="232"/>
                  </a:lnTo>
                  <a:lnTo>
                    <a:pt x="508" y="212"/>
                  </a:lnTo>
                  <a:lnTo>
                    <a:pt x="498" y="192"/>
                  </a:lnTo>
                  <a:lnTo>
                    <a:pt x="485" y="174"/>
                  </a:lnTo>
                  <a:lnTo>
                    <a:pt x="471" y="157"/>
                  </a:lnTo>
                  <a:lnTo>
                    <a:pt x="454" y="142"/>
                  </a:lnTo>
                  <a:lnTo>
                    <a:pt x="454" y="142"/>
                  </a:lnTo>
                  <a:lnTo>
                    <a:pt x="439" y="129"/>
                  </a:lnTo>
                  <a:lnTo>
                    <a:pt x="422" y="119"/>
                  </a:lnTo>
                  <a:lnTo>
                    <a:pt x="405" y="109"/>
                  </a:lnTo>
                  <a:lnTo>
                    <a:pt x="386" y="102"/>
                  </a:lnTo>
                  <a:lnTo>
                    <a:pt x="368" y="95"/>
                  </a:lnTo>
                  <a:lnTo>
                    <a:pt x="348" y="91"/>
                  </a:lnTo>
                  <a:lnTo>
                    <a:pt x="330" y="88"/>
                  </a:lnTo>
                  <a:lnTo>
                    <a:pt x="310" y="88"/>
                  </a:lnTo>
                  <a:lnTo>
                    <a:pt x="310" y="0"/>
                  </a:lnTo>
                  <a:lnTo>
                    <a:pt x="310" y="0"/>
                  </a:lnTo>
                  <a:lnTo>
                    <a:pt x="337" y="2"/>
                  </a:lnTo>
                  <a:lnTo>
                    <a:pt x="364" y="6"/>
                  </a:lnTo>
                  <a:lnTo>
                    <a:pt x="391" y="11"/>
                  </a:lnTo>
                  <a:lnTo>
                    <a:pt x="416" y="20"/>
                  </a:lnTo>
                  <a:lnTo>
                    <a:pt x="442" y="30"/>
                  </a:lnTo>
                  <a:lnTo>
                    <a:pt x="466" y="43"/>
                  </a:lnTo>
                  <a:lnTo>
                    <a:pt x="490" y="58"/>
                  </a:lnTo>
                  <a:lnTo>
                    <a:pt x="511" y="77"/>
                  </a:lnTo>
                  <a:lnTo>
                    <a:pt x="511" y="77"/>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sp>
          <p:nvSpPr>
            <p:cNvPr id="28" name="Freeform 24"/>
            <p:cNvSpPr>
              <a:spLocks/>
            </p:cNvSpPr>
            <p:nvPr/>
          </p:nvSpPr>
          <p:spPr bwMode="auto">
            <a:xfrm>
              <a:off x="1759" y="3368"/>
              <a:ext cx="311" cy="616"/>
            </a:xfrm>
            <a:custGeom>
              <a:avLst/>
              <a:gdLst>
                <a:gd name="T0" fmla="*/ 311 w 311"/>
                <a:gd name="T1" fmla="*/ 616 h 616"/>
                <a:gd name="T2" fmla="*/ 256 w 311"/>
                <a:gd name="T3" fmla="*/ 612 h 616"/>
                <a:gd name="T4" fmla="*/ 204 w 311"/>
                <a:gd name="T5" fmla="*/ 598 h 616"/>
                <a:gd name="T6" fmla="*/ 153 w 311"/>
                <a:gd name="T7" fmla="*/ 574 h 616"/>
                <a:gd name="T8" fmla="*/ 106 w 311"/>
                <a:gd name="T9" fmla="*/ 541 h 616"/>
                <a:gd name="T10" fmla="*/ 83 w 311"/>
                <a:gd name="T11" fmla="*/ 518 h 616"/>
                <a:gd name="T12" fmla="*/ 47 w 311"/>
                <a:gd name="T13" fmla="*/ 470 h 616"/>
                <a:gd name="T14" fmla="*/ 20 w 311"/>
                <a:gd name="T15" fmla="*/ 417 h 616"/>
                <a:gd name="T16" fmla="*/ 4 w 311"/>
                <a:gd name="T17" fmla="*/ 359 h 616"/>
                <a:gd name="T18" fmla="*/ 0 w 311"/>
                <a:gd name="T19" fmla="*/ 299 h 616"/>
                <a:gd name="T20" fmla="*/ 7 w 311"/>
                <a:gd name="T21" fmla="*/ 241 h 616"/>
                <a:gd name="T22" fmla="*/ 25 w 311"/>
                <a:gd name="T23" fmla="*/ 183 h 616"/>
                <a:gd name="T24" fmla="*/ 56 w 311"/>
                <a:gd name="T25" fmla="*/ 131 h 616"/>
                <a:gd name="T26" fmla="*/ 76 w 311"/>
                <a:gd name="T27" fmla="*/ 106 h 616"/>
                <a:gd name="T28" fmla="*/ 100 w 311"/>
                <a:gd name="T29" fmla="*/ 82 h 616"/>
                <a:gd name="T30" fmla="*/ 126 w 311"/>
                <a:gd name="T31" fmla="*/ 59 h 616"/>
                <a:gd name="T32" fmla="*/ 154 w 311"/>
                <a:gd name="T33" fmla="*/ 41 h 616"/>
                <a:gd name="T34" fmla="*/ 184 w 311"/>
                <a:gd name="T35" fmla="*/ 26 h 616"/>
                <a:gd name="T36" fmla="*/ 215 w 311"/>
                <a:gd name="T37" fmla="*/ 15 h 616"/>
                <a:gd name="T38" fmla="*/ 246 w 311"/>
                <a:gd name="T39" fmla="*/ 7 h 616"/>
                <a:gd name="T40" fmla="*/ 278 w 311"/>
                <a:gd name="T41" fmla="*/ 1 h 616"/>
                <a:gd name="T42" fmla="*/ 311 w 311"/>
                <a:gd name="T43" fmla="*/ 87 h 616"/>
                <a:gd name="T44" fmla="*/ 287 w 311"/>
                <a:gd name="T45" fmla="*/ 89 h 616"/>
                <a:gd name="T46" fmla="*/ 242 w 311"/>
                <a:gd name="T47" fmla="*/ 97 h 616"/>
                <a:gd name="T48" fmla="*/ 198 w 311"/>
                <a:gd name="T49" fmla="*/ 117 h 616"/>
                <a:gd name="T50" fmla="*/ 160 w 311"/>
                <a:gd name="T51" fmla="*/ 145 h 616"/>
                <a:gd name="T52" fmla="*/ 141 w 311"/>
                <a:gd name="T53" fmla="*/ 162 h 616"/>
                <a:gd name="T54" fmla="*/ 116 w 311"/>
                <a:gd name="T55" fmla="*/ 199 h 616"/>
                <a:gd name="T56" fmla="*/ 99 w 311"/>
                <a:gd name="T57" fmla="*/ 239 h 616"/>
                <a:gd name="T58" fmla="*/ 89 w 311"/>
                <a:gd name="T59" fmla="*/ 281 h 616"/>
                <a:gd name="T60" fmla="*/ 88 w 311"/>
                <a:gd name="T61" fmla="*/ 323 h 616"/>
                <a:gd name="T62" fmla="*/ 95 w 311"/>
                <a:gd name="T63" fmla="*/ 366 h 616"/>
                <a:gd name="T64" fmla="*/ 110 w 311"/>
                <a:gd name="T65" fmla="*/ 405 h 616"/>
                <a:gd name="T66" fmla="*/ 133 w 311"/>
                <a:gd name="T67" fmla="*/ 442 h 616"/>
                <a:gd name="T68" fmla="*/ 164 w 311"/>
                <a:gd name="T69" fmla="*/ 475 h 616"/>
                <a:gd name="T70" fmla="*/ 180 w 311"/>
                <a:gd name="T71" fmla="*/ 487 h 616"/>
                <a:gd name="T72" fmla="*/ 215 w 311"/>
                <a:gd name="T73" fmla="*/ 509 h 616"/>
                <a:gd name="T74" fmla="*/ 252 w 311"/>
                <a:gd name="T75" fmla="*/ 521 h 616"/>
                <a:gd name="T76" fmla="*/ 291 w 311"/>
                <a:gd name="T77" fmla="*/ 528 h 616"/>
                <a:gd name="T78" fmla="*/ 311 w 311"/>
                <a:gd name="T79" fmla="*/ 616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1" h="616">
                  <a:moveTo>
                    <a:pt x="311" y="616"/>
                  </a:moveTo>
                  <a:lnTo>
                    <a:pt x="311" y="616"/>
                  </a:lnTo>
                  <a:lnTo>
                    <a:pt x="283" y="615"/>
                  </a:lnTo>
                  <a:lnTo>
                    <a:pt x="256" y="612"/>
                  </a:lnTo>
                  <a:lnTo>
                    <a:pt x="229" y="606"/>
                  </a:lnTo>
                  <a:lnTo>
                    <a:pt x="204" y="598"/>
                  </a:lnTo>
                  <a:lnTo>
                    <a:pt x="178" y="588"/>
                  </a:lnTo>
                  <a:lnTo>
                    <a:pt x="153" y="574"/>
                  </a:lnTo>
                  <a:lnTo>
                    <a:pt x="129" y="558"/>
                  </a:lnTo>
                  <a:lnTo>
                    <a:pt x="106" y="541"/>
                  </a:lnTo>
                  <a:lnTo>
                    <a:pt x="106" y="541"/>
                  </a:lnTo>
                  <a:lnTo>
                    <a:pt x="83" y="518"/>
                  </a:lnTo>
                  <a:lnTo>
                    <a:pt x="64" y="494"/>
                  </a:lnTo>
                  <a:lnTo>
                    <a:pt x="47" y="470"/>
                  </a:lnTo>
                  <a:lnTo>
                    <a:pt x="31" y="444"/>
                  </a:lnTo>
                  <a:lnTo>
                    <a:pt x="20" y="417"/>
                  </a:lnTo>
                  <a:lnTo>
                    <a:pt x="11" y="388"/>
                  </a:lnTo>
                  <a:lnTo>
                    <a:pt x="4" y="359"/>
                  </a:lnTo>
                  <a:lnTo>
                    <a:pt x="1" y="329"/>
                  </a:lnTo>
                  <a:lnTo>
                    <a:pt x="0" y="299"/>
                  </a:lnTo>
                  <a:lnTo>
                    <a:pt x="3" y="270"/>
                  </a:lnTo>
                  <a:lnTo>
                    <a:pt x="7" y="241"/>
                  </a:lnTo>
                  <a:lnTo>
                    <a:pt x="15" y="212"/>
                  </a:lnTo>
                  <a:lnTo>
                    <a:pt x="25" y="183"/>
                  </a:lnTo>
                  <a:lnTo>
                    <a:pt x="40" y="157"/>
                  </a:lnTo>
                  <a:lnTo>
                    <a:pt x="56" y="131"/>
                  </a:lnTo>
                  <a:lnTo>
                    <a:pt x="76" y="106"/>
                  </a:lnTo>
                  <a:lnTo>
                    <a:pt x="76" y="106"/>
                  </a:lnTo>
                  <a:lnTo>
                    <a:pt x="88" y="93"/>
                  </a:lnTo>
                  <a:lnTo>
                    <a:pt x="100" y="82"/>
                  </a:lnTo>
                  <a:lnTo>
                    <a:pt x="113" y="70"/>
                  </a:lnTo>
                  <a:lnTo>
                    <a:pt x="126" y="59"/>
                  </a:lnTo>
                  <a:lnTo>
                    <a:pt x="140" y="51"/>
                  </a:lnTo>
                  <a:lnTo>
                    <a:pt x="154" y="41"/>
                  </a:lnTo>
                  <a:lnTo>
                    <a:pt x="168" y="34"/>
                  </a:lnTo>
                  <a:lnTo>
                    <a:pt x="184" y="26"/>
                  </a:lnTo>
                  <a:lnTo>
                    <a:pt x="199" y="19"/>
                  </a:lnTo>
                  <a:lnTo>
                    <a:pt x="215" y="15"/>
                  </a:lnTo>
                  <a:lnTo>
                    <a:pt x="230" y="10"/>
                  </a:lnTo>
                  <a:lnTo>
                    <a:pt x="246" y="7"/>
                  </a:lnTo>
                  <a:lnTo>
                    <a:pt x="262" y="4"/>
                  </a:lnTo>
                  <a:lnTo>
                    <a:pt x="278" y="1"/>
                  </a:lnTo>
                  <a:lnTo>
                    <a:pt x="311" y="0"/>
                  </a:lnTo>
                  <a:lnTo>
                    <a:pt x="311" y="87"/>
                  </a:lnTo>
                  <a:lnTo>
                    <a:pt x="311" y="87"/>
                  </a:lnTo>
                  <a:lnTo>
                    <a:pt x="287" y="89"/>
                  </a:lnTo>
                  <a:lnTo>
                    <a:pt x="264" y="92"/>
                  </a:lnTo>
                  <a:lnTo>
                    <a:pt x="242" y="97"/>
                  </a:lnTo>
                  <a:lnTo>
                    <a:pt x="219" y="106"/>
                  </a:lnTo>
                  <a:lnTo>
                    <a:pt x="198" y="117"/>
                  </a:lnTo>
                  <a:lnTo>
                    <a:pt x="178" y="130"/>
                  </a:lnTo>
                  <a:lnTo>
                    <a:pt x="160" y="145"/>
                  </a:lnTo>
                  <a:lnTo>
                    <a:pt x="141" y="162"/>
                  </a:lnTo>
                  <a:lnTo>
                    <a:pt x="141" y="162"/>
                  </a:lnTo>
                  <a:lnTo>
                    <a:pt x="127" y="181"/>
                  </a:lnTo>
                  <a:lnTo>
                    <a:pt x="116" y="199"/>
                  </a:lnTo>
                  <a:lnTo>
                    <a:pt x="106" y="219"/>
                  </a:lnTo>
                  <a:lnTo>
                    <a:pt x="99" y="239"/>
                  </a:lnTo>
                  <a:lnTo>
                    <a:pt x="93" y="260"/>
                  </a:lnTo>
                  <a:lnTo>
                    <a:pt x="89" y="281"/>
                  </a:lnTo>
                  <a:lnTo>
                    <a:pt x="88" y="302"/>
                  </a:lnTo>
                  <a:lnTo>
                    <a:pt x="88" y="323"/>
                  </a:lnTo>
                  <a:lnTo>
                    <a:pt x="90" y="345"/>
                  </a:lnTo>
                  <a:lnTo>
                    <a:pt x="95" y="366"/>
                  </a:lnTo>
                  <a:lnTo>
                    <a:pt x="102" y="386"/>
                  </a:lnTo>
                  <a:lnTo>
                    <a:pt x="110" y="405"/>
                  </a:lnTo>
                  <a:lnTo>
                    <a:pt x="120" y="424"/>
                  </a:lnTo>
                  <a:lnTo>
                    <a:pt x="133" y="442"/>
                  </a:lnTo>
                  <a:lnTo>
                    <a:pt x="147" y="459"/>
                  </a:lnTo>
                  <a:lnTo>
                    <a:pt x="164" y="475"/>
                  </a:lnTo>
                  <a:lnTo>
                    <a:pt x="164" y="475"/>
                  </a:lnTo>
                  <a:lnTo>
                    <a:pt x="180" y="487"/>
                  </a:lnTo>
                  <a:lnTo>
                    <a:pt x="196" y="499"/>
                  </a:lnTo>
                  <a:lnTo>
                    <a:pt x="215" y="509"/>
                  </a:lnTo>
                  <a:lnTo>
                    <a:pt x="233" y="516"/>
                  </a:lnTo>
                  <a:lnTo>
                    <a:pt x="252" y="521"/>
                  </a:lnTo>
                  <a:lnTo>
                    <a:pt x="271" y="526"/>
                  </a:lnTo>
                  <a:lnTo>
                    <a:pt x="291" y="528"/>
                  </a:lnTo>
                  <a:lnTo>
                    <a:pt x="311" y="530"/>
                  </a:lnTo>
                  <a:lnTo>
                    <a:pt x="311" y="616"/>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935" tIns="41468" rIns="82935" bIns="41468" numCol="1" anchor="t" anchorCtr="0" compatLnSpc="1">
              <a:prstTxWarp prst="textNoShape">
                <a:avLst/>
              </a:prstTxWarp>
            </a:bodyPr>
            <a:lstStyle/>
            <a:p>
              <a:endParaRPr lang="en-GB" sz="1600"/>
            </a:p>
          </p:txBody>
        </p:sp>
      </p:grpSp>
      <p:sp>
        <p:nvSpPr>
          <p:cNvPr id="29" name="Freeform 27"/>
          <p:cNvSpPr>
            <a:spLocks/>
          </p:cNvSpPr>
          <p:nvPr/>
        </p:nvSpPr>
        <p:spPr bwMode="auto">
          <a:xfrm>
            <a:off x="9401550" y="5220496"/>
            <a:ext cx="2346147" cy="365631"/>
          </a:xfrm>
          <a:custGeom>
            <a:avLst/>
            <a:gdLst>
              <a:gd name="T0" fmla="*/ 1567 w 1713"/>
              <a:gd name="T1" fmla="*/ 0 h 289"/>
              <a:gd name="T2" fmla="*/ 1583 w 1713"/>
              <a:gd name="T3" fmla="*/ 0 h 289"/>
              <a:gd name="T4" fmla="*/ 1611 w 1713"/>
              <a:gd name="T5" fmla="*/ 6 h 289"/>
              <a:gd name="T6" fmla="*/ 1636 w 1713"/>
              <a:gd name="T7" fmla="*/ 17 h 289"/>
              <a:gd name="T8" fmla="*/ 1659 w 1713"/>
              <a:gd name="T9" fmla="*/ 33 h 289"/>
              <a:gd name="T10" fmla="*/ 1679 w 1713"/>
              <a:gd name="T11" fmla="*/ 53 h 289"/>
              <a:gd name="T12" fmla="*/ 1694 w 1713"/>
              <a:gd name="T13" fmla="*/ 75 h 289"/>
              <a:gd name="T14" fmla="*/ 1706 w 1713"/>
              <a:gd name="T15" fmla="*/ 102 h 289"/>
              <a:gd name="T16" fmla="*/ 1711 w 1713"/>
              <a:gd name="T17" fmla="*/ 130 h 289"/>
              <a:gd name="T18" fmla="*/ 1713 w 1713"/>
              <a:gd name="T19" fmla="*/ 145 h 289"/>
              <a:gd name="T20" fmla="*/ 1711 w 1713"/>
              <a:gd name="T21" fmla="*/ 160 h 289"/>
              <a:gd name="T22" fmla="*/ 1706 w 1713"/>
              <a:gd name="T23" fmla="*/ 188 h 289"/>
              <a:gd name="T24" fmla="*/ 1694 w 1713"/>
              <a:gd name="T25" fmla="*/ 214 h 289"/>
              <a:gd name="T26" fmla="*/ 1679 w 1713"/>
              <a:gd name="T27" fmla="*/ 236 h 289"/>
              <a:gd name="T28" fmla="*/ 1659 w 1713"/>
              <a:gd name="T29" fmla="*/ 256 h 289"/>
              <a:gd name="T30" fmla="*/ 1636 w 1713"/>
              <a:gd name="T31" fmla="*/ 272 h 289"/>
              <a:gd name="T32" fmla="*/ 1611 w 1713"/>
              <a:gd name="T33" fmla="*/ 283 h 289"/>
              <a:gd name="T34" fmla="*/ 1583 w 1713"/>
              <a:gd name="T35" fmla="*/ 289 h 289"/>
              <a:gd name="T36" fmla="*/ 91 w 1713"/>
              <a:gd name="T37" fmla="*/ 289 h 289"/>
              <a:gd name="T38" fmla="*/ 75 w 1713"/>
              <a:gd name="T39" fmla="*/ 289 h 289"/>
              <a:gd name="T40" fmla="*/ 47 w 1713"/>
              <a:gd name="T41" fmla="*/ 283 h 289"/>
              <a:gd name="T42" fmla="*/ 33 w 1713"/>
              <a:gd name="T43" fmla="*/ 277 h 289"/>
              <a:gd name="T44" fmla="*/ 51 w 1713"/>
              <a:gd name="T45" fmla="*/ 227 h 289"/>
              <a:gd name="T46" fmla="*/ 58 w 1713"/>
              <a:gd name="T47" fmla="*/ 171 h 289"/>
              <a:gd name="T48" fmla="*/ 57 w 1713"/>
              <a:gd name="T49" fmla="*/ 152 h 289"/>
              <a:gd name="T50" fmla="*/ 51 w 1713"/>
              <a:gd name="T51" fmla="*/ 112 h 289"/>
              <a:gd name="T52" fmla="*/ 39 w 1713"/>
              <a:gd name="T53" fmla="*/ 75 h 289"/>
              <a:gd name="T54" fmla="*/ 20 w 1713"/>
              <a:gd name="T55" fmla="*/ 41 h 289"/>
              <a:gd name="T56" fmla="*/ 9 w 1713"/>
              <a:gd name="T57" fmla="*/ 24 h 289"/>
              <a:gd name="T58" fmla="*/ 15 w 1713"/>
              <a:gd name="T59" fmla="*/ 19 h 289"/>
              <a:gd name="T60" fmla="*/ 15 w 1713"/>
              <a:gd name="T61" fmla="*/ 14 h 289"/>
              <a:gd name="T62" fmla="*/ 6 w 1713"/>
              <a:gd name="T63" fmla="*/ 6 h 289"/>
              <a:gd name="T64" fmla="*/ 0 w 1713"/>
              <a:gd name="T65" fmla="*/ 2 h 289"/>
              <a:gd name="T66" fmla="*/ 2 w 1713"/>
              <a:gd name="T67" fmla="*/ 0 h 289"/>
              <a:gd name="T68" fmla="*/ 9 w 1713"/>
              <a:gd name="T6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3" h="289">
                <a:moveTo>
                  <a:pt x="9" y="0"/>
                </a:moveTo>
                <a:lnTo>
                  <a:pt x="1567" y="0"/>
                </a:lnTo>
                <a:lnTo>
                  <a:pt x="1567" y="0"/>
                </a:lnTo>
                <a:lnTo>
                  <a:pt x="1583" y="0"/>
                </a:lnTo>
                <a:lnTo>
                  <a:pt x="1597" y="3"/>
                </a:lnTo>
                <a:lnTo>
                  <a:pt x="1611" y="6"/>
                </a:lnTo>
                <a:lnTo>
                  <a:pt x="1624" y="12"/>
                </a:lnTo>
                <a:lnTo>
                  <a:pt x="1636" y="17"/>
                </a:lnTo>
                <a:lnTo>
                  <a:pt x="1648" y="24"/>
                </a:lnTo>
                <a:lnTo>
                  <a:pt x="1659" y="33"/>
                </a:lnTo>
                <a:lnTo>
                  <a:pt x="1670" y="43"/>
                </a:lnTo>
                <a:lnTo>
                  <a:pt x="1679" y="53"/>
                </a:lnTo>
                <a:lnTo>
                  <a:pt x="1687" y="64"/>
                </a:lnTo>
                <a:lnTo>
                  <a:pt x="1694" y="75"/>
                </a:lnTo>
                <a:lnTo>
                  <a:pt x="1701" y="88"/>
                </a:lnTo>
                <a:lnTo>
                  <a:pt x="1706" y="102"/>
                </a:lnTo>
                <a:lnTo>
                  <a:pt x="1710" y="116"/>
                </a:lnTo>
                <a:lnTo>
                  <a:pt x="1711" y="130"/>
                </a:lnTo>
                <a:lnTo>
                  <a:pt x="1713" y="145"/>
                </a:lnTo>
                <a:lnTo>
                  <a:pt x="1713" y="145"/>
                </a:lnTo>
                <a:lnTo>
                  <a:pt x="1713" y="145"/>
                </a:lnTo>
                <a:lnTo>
                  <a:pt x="1711" y="160"/>
                </a:lnTo>
                <a:lnTo>
                  <a:pt x="1710" y="174"/>
                </a:lnTo>
                <a:lnTo>
                  <a:pt x="1706" y="188"/>
                </a:lnTo>
                <a:lnTo>
                  <a:pt x="1701" y="201"/>
                </a:lnTo>
                <a:lnTo>
                  <a:pt x="1694" y="214"/>
                </a:lnTo>
                <a:lnTo>
                  <a:pt x="1687" y="225"/>
                </a:lnTo>
                <a:lnTo>
                  <a:pt x="1679" y="236"/>
                </a:lnTo>
                <a:lnTo>
                  <a:pt x="1670" y="246"/>
                </a:lnTo>
                <a:lnTo>
                  <a:pt x="1659" y="256"/>
                </a:lnTo>
                <a:lnTo>
                  <a:pt x="1648" y="265"/>
                </a:lnTo>
                <a:lnTo>
                  <a:pt x="1636" y="272"/>
                </a:lnTo>
                <a:lnTo>
                  <a:pt x="1624" y="277"/>
                </a:lnTo>
                <a:lnTo>
                  <a:pt x="1611" y="283"/>
                </a:lnTo>
                <a:lnTo>
                  <a:pt x="1597" y="286"/>
                </a:lnTo>
                <a:lnTo>
                  <a:pt x="1583" y="289"/>
                </a:lnTo>
                <a:lnTo>
                  <a:pt x="1567" y="289"/>
                </a:lnTo>
                <a:lnTo>
                  <a:pt x="91" y="289"/>
                </a:lnTo>
                <a:lnTo>
                  <a:pt x="91" y="289"/>
                </a:lnTo>
                <a:lnTo>
                  <a:pt x="75" y="289"/>
                </a:lnTo>
                <a:lnTo>
                  <a:pt x="61" y="286"/>
                </a:lnTo>
                <a:lnTo>
                  <a:pt x="47" y="283"/>
                </a:lnTo>
                <a:lnTo>
                  <a:pt x="33" y="277"/>
                </a:lnTo>
                <a:lnTo>
                  <a:pt x="33" y="277"/>
                </a:lnTo>
                <a:lnTo>
                  <a:pt x="44" y="252"/>
                </a:lnTo>
                <a:lnTo>
                  <a:pt x="51" y="227"/>
                </a:lnTo>
                <a:lnTo>
                  <a:pt x="57" y="200"/>
                </a:lnTo>
                <a:lnTo>
                  <a:pt x="58" y="171"/>
                </a:lnTo>
                <a:lnTo>
                  <a:pt x="58" y="171"/>
                </a:lnTo>
                <a:lnTo>
                  <a:pt x="57" y="152"/>
                </a:lnTo>
                <a:lnTo>
                  <a:pt x="56" y="132"/>
                </a:lnTo>
                <a:lnTo>
                  <a:pt x="51" y="112"/>
                </a:lnTo>
                <a:lnTo>
                  <a:pt x="46" y="94"/>
                </a:lnTo>
                <a:lnTo>
                  <a:pt x="39" y="75"/>
                </a:lnTo>
                <a:lnTo>
                  <a:pt x="30" y="58"/>
                </a:lnTo>
                <a:lnTo>
                  <a:pt x="20" y="41"/>
                </a:lnTo>
                <a:lnTo>
                  <a:pt x="9" y="24"/>
                </a:lnTo>
                <a:lnTo>
                  <a:pt x="9" y="24"/>
                </a:lnTo>
                <a:lnTo>
                  <a:pt x="13" y="22"/>
                </a:lnTo>
                <a:lnTo>
                  <a:pt x="15" y="19"/>
                </a:lnTo>
                <a:lnTo>
                  <a:pt x="16" y="17"/>
                </a:lnTo>
                <a:lnTo>
                  <a:pt x="15" y="14"/>
                </a:lnTo>
                <a:lnTo>
                  <a:pt x="12" y="10"/>
                </a:lnTo>
                <a:lnTo>
                  <a:pt x="6" y="6"/>
                </a:lnTo>
                <a:lnTo>
                  <a:pt x="2" y="3"/>
                </a:lnTo>
                <a:lnTo>
                  <a:pt x="0" y="2"/>
                </a:lnTo>
                <a:lnTo>
                  <a:pt x="0" y="0"/>
                </a:lnTo>
                <a:lnTo>
                  <a:pt x="2" y="0"/>
                </a:lnTo>
                <a:lnTo>
                  <a:pt x="9" y="0"/>
                </a:lnTo>
                <a:lnTo>
                  <a:pt x="9" y="0"/>
                </a:lnTo>
                <a:close/>
              </a:path>
            </a:pathLst>
          </a:custGeom>
          <a:solidFill>
            <a:srgbClr val="4472C4"/>
          </a:solidFill>
          <a:ln>
            <a:noFill/>
          </a:ln>
          <a:extLst/>
        </p:spPr>
        <p:txBody>
          <a:bodyPr vert="horz" wrap="square" lIns="82935" tIns="41468" rIns="82935" bIns="41468" numCol="1" anchor="t" anchorCtr="0" compatLnSpc="1">
            <a:prstTxWarp prst="textNoShape">
              <a:avLst/>
            </a:prstTxWarp>
          </a:bodyPr>
          <a:lstStyle/>
          <a:p>
            <a:pPr algn="ctr"/>
            <a:r>
              <a:rPr lang="en-GB" sz="1600" dirty="0" smtClean="0">
                <a:solidFill>
                  <a:schemeClr val="bg1"/>
                </a:solidFill>
              </a:rPr>
              <a:t>2011</a:t>
            </a:r>
            <a:endParaRPr lang="en-GB" sz="1600" dirty="0">
              <a:solidFill>
                <a:schemeClr val="bg1"/>
              </a:solidFill>
            </a:endParaRPr>
          </a:p>
        </p:txBody>
      </p:sp>
      <p:sp>
        <p:nvSpPr>
          <p:cNvPr id="2" name="TextBox 1"/>
          <p:cNvSpPr txBox="1"/>
          <p:nvPr/>
        </p:nvSpPr>
        <p:spPr>
          <a:xfrm>
            <a:off x="9392577" y="1883094"/>
            <a:ext cx="2355120" cy="646331"/>
          </a:xfrm>
          <a:prstGeom prst="rect">
            <a:avLst/>
          </a:prstGeom>
          <a:noFill/>
        </p:spPr>
        <p:txBody>
          <a:bodyPr wrap="square" rtlCol="0">
            <a:spAutoFit/>
          </a:bodyPr>
          <a:lstStyle/>
          <a:p>
            <a:r>
              <a:rPr lang="en-US" sz="1200" dirty="0" smtClean="0"/>
              <a:t>Sri Sathya Sai Tourists was established by Late. Narayana Bhatta.</a:t>
            </a:r>
            <a:endParaRPr lang="en-US" sz="1200" dirty="0"/>
          </a:p>
        </p:txBody>
      </p:sp>
      <p:sp>
        <p:nvSpPr>
          <p:cNvPr id="30" name="TextBox 29"/>
          <p:cNvSpPr txBox="1"/>
          <p:nvPr/>
        </p:nvSpPr>
        <p:spPr>
          <a:xfrm>
            <a:off x="9429590" y="3149723"/>
            <a:ext cx="2355120" cy="276999"/>
          </a:xfrm>
          <a:prstGeom prst="rect">
            <a:avLst/>
          </a:prstGeom>
          <a:noFill/>
        </p:spPr>
        <p:txBody>
          <a:bodyPr wrap="square" rtlCol="0">
            <a:spAutoFit/>
          </a:bodyPr>
          <a:lstStyle/>
          <a:p>
            <a:r>
              <a:rPr lang="en-US" sz="1200" dirty="0" smtClean="0"/>
              <a:t>SST registered as partnership firm</a:t>
            </a:r>
            <a:endParaRPr lang="en-US" sz="1200" dirty="0"/>
          </a:p>
        </p:txBody>
      </p:sp>
      <p:sp>
        <p:nvSpPr>
          <p:cNvPr id="31" name="TextBox 30"/>
          <p:cNvSpPr txBox="1"/>
          <p:nvPr/>
        </p:nvSpPr>
        <p:spPr>
          <a:xfrm>
            <a:off x="9429590" y="4358545"/>
            <a:ext cx="2355120" cy="461665"/>
          </a:xfrm>
          <a:prstGeom prst="rect">
            <a:avLst/>
          </a:prstGeom>
          <a:noFill/>
        </p:spPr>
        <p:txBody>
          <a:bodyPr wrap="square" rtlCol="0">
            <a:spAutoFit/>
          </a:bodyPr>
          <a:lstStyle/>
          <a:p>
            <a:r>
              <a:rPr lang="en-US" sz="1200" dirty="0" smtClean="0"/>
              <a:t>Employee transport services started. </a:t>
            </a:r>
            <a:endParaRPr lang="en-US" sz="1200" dirty="0"/>
          </a:p>
        </p:txBody>
      </p:sp>
      <p:sp>
        <p:nvSpPr>
          <p:cNvPr id="32" name="TextBox 31"/>
          <p:cNvSpPr txBox="1"/>
          <p:nvPr/>
        </p:nvSpPr>
        <p:spPr>
          <a:xfrm>
            <a:off x="9392577" y="5662008"/>
            <a:ext cx="2355120" cy="276999"/>
          </a:xfrm>
          <a:prstGeom prst="rect">
            <a:avLst/>
          </a:prstGeom>
          <a:noFill/>
        </p:spPr>
        <p:txBody>
          <a:bodyPr wrap="square" rtlCol="0">
            <a:spAutoFit/>
          </a:bodyPr>
          <a:lstStyle/>
          <a:p>
            <a:r>
              <a:rPr lang="en-US" sz="1200" dirty="0" smtClean="0"/>
              <a:t>Student transport services started.</a:t>
            </a:r>
            <a:endParaRPr lang="en-US" sz="1200" dirty="0"/>
          </a:p>
        </p:txBody>
      </p:sp>
      <p:sp>
        <p:nvSpPr>
          <p:cNvPr id="33" name="Rectangle 1"/>
          <p:cNvSpPr>
            <a:spLocks noChangeArrowheads="1"/>
          </p:cNvSpPr>
          <p:nvPr/>
        </p:nvSpPr>
        <p:spPr bwMode="auto">
          <a:xfrm>
            <a:off x="2686249" y="4758831"/>
            <a:ext cx="2297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r>
              <a:rPr lang="en-US" sz="2400" dirty="0" smtClean="0">
                <a:solidFill>
                  <a:srgbClr val="E57C08"/>
                </a:solidFill>
                <a:latin typeface="Arial Rounded MT Bold" panose="020F0704030504030204" pitchFamily="34" charset="0"/>
                <a:cs typeface="Times New Roman" panose="02020603050405020304" pitchFamily="18" charset="0"/>
              </a:rPr>
              <a:t>OUR MISSION</a:t>
            </a:r>
            <a:endParaRPr lang="en-US" sz="2400" dirty="0">
              <a:solidFill>
                <a:srgbClr val="E57C08"/>
              </a:solidFill>
              <a:latin typeface="Arial Rounded MT Bold" panose="020F0704030504030204" pitchFamily="34" charset="0"/>
              <a:cs typeface="Times New Roman" panose="02020603050405020304" pitchFamily="18" charset="0"/>
            </a:endParaRPr>
          </a:p>
        </p:txBody>
      </p:sp>
      <p:sp>
        <p:nvSpPr>
          <p:cNvPr id="34" name="Rectangle 33"/>
          <p:cNvSpPr/>
          <p:nvPr/>
        </p:nvSpPr>
        <p:spPr>
          <a:xfrm>
            <a:off x="598594" y="5262961"/>
            <a:ext cx="6472734" cy="646331"/>
          </a:xfrm>
          <a:prstGeom prst="rect">
            <a:avLst/>
          </a:prstGeom>
        </p:spPr>
        <p:txBody>
          <a:bodyPr wrap="none">
            <a:spAutoFit/>
          </a:bodyPr>
          <a:lstStyle/>
          <a:p>
            <a:pPr algn="ctr"/>
            <a:r>
              <a:rPr lang="en-US" sz="3600" b="1" dirty="0" smtClean="0">
                <a:solidFill>
                  <a:srgbClr val="0070C0"/>
                </a:solidFill>
                <a:cs typeface="Times New Roman" panose="02020603050405020304" pitchFamily="18" charset="0"/>
              </a:rPr>
              <a:t>“WE </a:t>
            </a:r>
            <a:r>
              <a:rPr lang="en-US" sz="3600" b="1" dirty="0">
                <a:solidFill>
                  <a:srgbClr val="0070C0"/>
                </a:solidFill>
                <a:cs typeface="Times New Roman" panose="02020603050405020304" pitchFamily="18" charset="0"/>
              </a:rPr>
              <a:t>MAKE TRAVEL A </a:t>
            </a:r>
            <a:r>
              <a:rPr lang="en-US" sz="3600" b="1" dirty="0" smtClean="0">
                <a:solidFill>
                  <a:srgbClr val="0070C0"/>
                </a:solidFill>
                <a:cs typeface="Times New Roman" panose="02020603050405020304" pitchFamily="18" charset="0"/>
              </a:rPr>
              <a:t>PLEASURE”</a:t>
            </a:r>
            <a:endParaRPr lang="en-IN" sz="3600"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36856571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182" y="106877"/>
            <a:ext cx="4434795" cy="830997"/>
          </a:xfrm>
          <a:prstGeom prst="rect">
            <a:avLst/>
          </a:prstGeom>
          <a:noFill/>
        </p:spPr>
        <p:txBody>
          <a:bodyPr wrap="square" lIns="91440" tIns="45720" rIns="91440" bIns="45720">
            <a:spAutoFit/>
          </a:bodyPr>
          <a:lstStyle/>
          <a:p>
            <a:r>
              <a:rPr lang="en-U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Profile Video</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0" name="Picture 9">
            <a:hlinkClick r:id="rId2"/>
          </p:cNvPr>
          <p:cNvPicPr/>
          <p:nvPr/>
        </p:nvPicPr>
        <p:blipFill>
          <a:blip r:embed="rId3" cstate="print">
            <a:extLst>
              <a:ext uri="{28A0092B-C50C-407E-A947-70E740481C1C}">
                <a14:useLocalDpi xmlns:a14="http://schemas.microsoft.com/office/drawing/2010/main" val="0"/>
              </a:ext>
            </a:extLst>
          </a:blip>
          <a:stretch>
            <a:fillRect/>
          </a:stretch>
        </p:blipFill>
        <p:spPr>
          <a:xfrm>
            <a:off x="3124200" y="1447799"/>
            <a:ext cx="5943600" cy="3962400"/>
          </a:xfrm>
          <a:prstGeom prst="rect">
            <a:avLst/>
          </a:prstGeom>
        </p:spPr>
      </p:pic>
      <p:sp>
        <p:nvSpPr>
          <p:cNvPr id="4" name="TextBox 3"/>
          <p:cNvSpPr txBox="1"/>
          <p:nvPr/>
        </p:nvSpPr>
        <p:spPr>
          <a:xfrm>
            <a:off x="4848126" y="5550793"/>
            <a:ext cx="2495748" cy="369332"/>
          </a:xfrm>
          <a:prstGeom prst="rect">
            <a:avLst/>
          </a:prstGeom>
          <a:noFill/>
        </p:spPr>
        <p:txBody>
          <a:bodyPr wrap="none" rtlCol="0">
            <a:spAutoFit/>
          </a:bodyPr>
          <a:lstStyle/>
          <a:p>
            <a:r>
              <a:rPr lang="en-US" dirty="0" smtClean="0">
                <a:solidFill>
                  <a:srgbClr val="C00000"/>
                </a:solidFill>
                <a:hlinkClick r:id="rId2"/>
              </a:rPr>
              <a:t>Click image to play video</a:t>
            </a:r>
            <a:endParaRPr lang="en-US" dirty="0">
              <a:solidFill>
                <a:srgbClr val="C00000"/>
              </a:solidFill>
            </a:endParaRPr>
          </a:p>
        </p:txBody>
      </p:sp>
    </p:spTree>
    <p:extLst>
      <p:ext uri="{BB962C8B-B14F-4D97-AF65-F5344CB8AC3E}">
        <p14:creationId xmlns:p14="http://schemas.microsoft.com/office/powerpoint/2010/main" val="699199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rotWithShape="1">
          <a:blip r:embed="rId3"/>
          <a:srcRect b="20706"/>
          <a:stretch/>
        </p:blipFill>
        <p:spPr>
          <a:xfrm>
            <a:off x="984105" y="1527063"/>
            <a:ext cx="6863216" cy="4191564"/>
          </a:xfrm>
          <a:prstGeom prst="rect">
            <a:avLst/>
          </a:prstGeom>
        </p:spPr>
      </p:pic>
      <p:sp>
        <p:nvSpPr>
          <p:cNvPr id="4" name="Rectangle 3"/>
          <p:cNvSpPr/>
          <p:nvPr/>
        </p:nvSpPr>
        <p:spPr>
          <a:xfrm>
            <a:off x="829183" y="121391"/>
            <a:ext cx="2968460" cy="830997"/>
          </a:xfrm>
          <a:prstGeom prst="rect">
            <a:avLst/>
          </a:prstGeom>
          <a:noFill/>
        </p:spPr>
        <p:txBody>
          <a:bodyPr wrap="square" lIns="91440" tIns="45720" rIns="91440" bIns="45720">
            <a:spAutoFit/>
          </a:bodyPr>
          <a:lstStyle/>
          <a:p>
            <a:pPr algn="ctr"/>
            <a:r>
              <a:rPr lang="en-US" sz="4800" b="1" dirty="0" smtClean="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rPr>
              <a:t>Contact Us</a:t>
            </a:r>
            <a:endParaRPr lang="en-US" sz="48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endParaRPr>
          </a:p>
        </p:txBody>
      </p:sp>
      <p:sp>
        <p:nvSpPr>
          <p:cNvPr id="7" name="TextBox 6"/>
          <p:cNvSpPr txBox="1"/>
          <p:nvPr/>
        </p:nvSpPr>
        <p:spPr>
          <a:xfrm>
            <a:off x="9060074" y="1513888"/>
            <a:ext cx="3041310" cy="1477328"/>
          </a:xfrm>
          <a:prstGeom prst="rect">
            <a:avLst/>
          </a:prstGeom>
          <a:noFill/>
        </p:spPr>
        <p:txBody>
          <a:bodyPr wrap="square" rtlCol="0">
            <a:spAutoFit/>
          </a:bodyPr>
          <a:lstStyle/>
          <a:p>
            <a:r>
              <a:rPr lang="en-IN" dirty="0" smtClean="0">
                <a:solidFill>
                  <a:srgbClr val="0070C0"/>
                </a:solidFill>
                <a:cs typeface="Times New Roman" panose="02020603050405020304" pitchFamily="18" charset="0"/>
              </a:rPr>
              <a:t>SST Chambers,</a:t>
            </a:r>
          </a:p>
          <a:p>
            <a:r>
              <a:rPr lang="en-IN" dirty="0" smtClean="0">
                <a:solidFill>
                  <a:srgbClr val="0070C0"/>
                </a:solidFill>
                <a:cs typeface="Times New Roman" panose="02020603050405020304" pitchFamily="18" charset="0"/>
              </a:rPr>
              <a:t>No. 151/17/1, 36</a:t>
            </a:r>
            <a:r>
              <a:rPr lang="en-IN" baseline="30000" dirty="0" smtClean="0">
                <a:solidFill>
                  <a:srgbClr val="0070C0"/>
                </a:solidFill>
                <a:cs typeface="Times New Roman" panose="02020603050405020304" pitchFamily="18" charset="0"/>
              </a:rPr>
              <a:t>th</a:t>
            </a:r>
            <a:r>
              <a:rPr lang="en-IN" dirty="0" smtClean="0">
                <a:solidFill>
                  <a:srgbClr val="0070C0"/>
                </a:solidFill>
                <a:cs typeface="Times New Roman" panose="02020603050405020304" pitchFamily="18" charset="0"/>
              </a:rPr>
              <a:t> Cross,</a:t>
            </a:r>
          </a:p>
          <a:p>
            <a:r>
              <a:rPr lang="en-IN" dirty="0" smtClean="0">
                <a:solidFill>
                  <a:srgbClr val="0070C0"/>
                </a:solidFill>
                <a:cs typeface="Times New Roman" panose="02020603050405020304" pitchFamily="18" charset="0"/>
              </a:rPr>
              <a:t>9</a:t>
            </a:r>
            <a:r>
              <a:rPr lang="en-IN" baseline="30000" dirty="0" smtClean="0">
                <a:solidFill>
                  <a:srgbClr val="0070C0"/>
                </a:solidFill>
                <a:cs typeface="Times New Roman" panose="02020603050405020304" pitchFamily="18" charset="0"/>
              </a:rPr>
              <a:t>th</a:t>
            </a:r>
            <a:r>
              <a:rPr lang="en-IN" dirty="0" smtClean="0">
                <a:solidFill>
                  <a:srgbClr val="0070C0"/>
                </a:solidFill>
                <a:cs typeface="Times New Roman" panose="02020603050405020304" pitchFamily="18" charset="0"/>
              </a:rPr>
              <a:t> Main, 5</a:t>
            </a:r>
            <a:r>
              <a:rPr lang="en-IN" baseline="30000" dirty="0" smtClean="0">
                <a:solidFill>
                  <a:srgbClr val="0070C0"/>
                </a:solidFill>
                <a:cs typeface="Times New Roman" panose="02020603050405020304" pitchFamily="18" charset="0"/>
              </a:rPr>
              <a:t>th</a:t>
            </a:r>
            <a:r>
              <a:rPr lang="en-IN" dirty="0" smtClean="0">
                <a:solidFill>
                  <a:srgbClr val="0070C0"/>
                </a:solidFill>
                <a:cs typeface="Times New Roman" panose="02020603050405020304" pitchFamily="18" charset="0"/>
              </a:rPr>
              <a:t> Block Jayanagar,</a:t>
            </a:r>
          </a:p>
          <a:p>
            <a:r>
              <a:rPr lang="en-IN" dirty="0" smtClean="0">
                <a:solidFill>
                  <a:srgbClr val="0070C0"/>
                </a:solidFill>
                <a:cs typeface="Times New Roman" panose="02020603050405020304" pitchFamily="18" charset="0"/>
              </a:rPr>
              <a:t>Bengaluru – 560041</a:t>
            </a:r>
            <a:endParaRPr lang="en-IN" dirty="0">
              <a:solidFill>
                <a:srgbClr val="0070C0"/>
              </a:solidFill>
              <a:cs typeface="Times New Roman" panose="02020603050405020304" pitchFamily="18" charset="0"/>
            </a:endParaRPr>
          </a:p>
          <a:p>
            <a:r>
              <a:rPr lang="en-IN" dirty="0" smtClean="0">
                <a:solidFill>
                  <a:srgbClr val="0070C0"/>
                </a:solidFill>
                <a:cs typeface="Times New Roman" panose="02020603050405020304" pitchFamily="18" charset="0"/>
              </a:rPr>
              <a:t>Karnataka, India</a:t>
            </a:r>
            <a:endParaRPr lang="en-IN" dirty="0">
              <a:solidFill>
                <a:srgbClr val="0070C0"/>
              </a:solidFill>
              <a:cs typeface="Times New Roman" panose="02020603050405020304" pitchFamily="18" charset="0"/>
            </a:endParaRPr>
          </a:p>
        </p:txBody>
      </p:sp>
      <p:pic>
        <p:nvPicPr>
          <p:cNvPr id="1026" name="Picture 2" descr="Image result for ma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2858" y="1513888"/>
            <a:ext cx="777216" cy="4420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ma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2436" y="4557773"/>
            <a:ext cx="595375" cy="5570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contact 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907" y="3379997"/>
            <a:ext cx="390628" cy="3877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fax"/>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3778" y="3965474"/>
            <a:ext cx="390628" cy="3945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900210" y="3375966"/>
            <a:ext cx="3291790" cy="369332"/>
          </a:xfrm>
          <a:prstGeom prst="rect">
            <a:avLst/>
          </a:prstGeom>
        </p:spPr>
        <p:txBody>
          <a:bodyPr wrap="square">
            <a:spAutoFit/>
          </a:bodyPr>
          <a:lstStyle/>
          <a:p>
            <a:r>
              <a:rPr lang="en-US" dirty="0">
                <a:solidFill>
                  <a:srgbClr val="0070C0"/>
                </a:solidFill>
                <a:cs typeface="Times New Roman" panose="02020603050405020304" pitchFamily="18" charset="0"/>
              </a:rPr>
              <a:t>+</a:t>
            </a:r>
            <a:r>
              <a:rPr lang="en-US" dirty="0" smtClean="0">
                <a:solidFill>
                  <a:srgbClr val="0070C0"/>
                </a:solidFill>
                <a:cs typeface="Times New Roman" panose="02020603050405020304" pitchFamily="18" charset="0"/>
              </a:rPr>
              <a:t>91 80 - 26541140</a:t>
            </a:r>
            <a:r>
              <a:rPr lang="en-US" dirty="0">
                <a:solidFill>
                  <a:srgbClr val="0070C0"/>
                </a:solidFill>
                <a:cs typeface="Times New Roman" panose="02020603050405020304" pitchFamily="18" charset="0"/>
              </a:rPr>
              <a:t>, 40819819 </a:t>
            </a:r>
            <a:endParaRPr lang="en-IN" dirty="0">
              <a:solidFill>
                <a:srgbClr val="0070C0"/>
              </a:solidFill>
              <a:cs typeface="Times New Roman" panose="02020603050405020304" pitchFamily="18" charset="0"/>
            </a:endParaRPr>
          </a:p>
        </p:txBody>
      </p:sp>
      <p:sp>
        <p:nvSpPr>
          <p:cNvPr id="13" name="Rectangle 12"/>
          <p:cNvSpPr/>
          <p:nvPr/>
        </p:nvSpPr>
        <p:spPr>
          <a:xfrm>
            <a:off x="8900210" y="4001961"/>
            <a:ext cx="3291790" cy="369332"/>
          </a:xfrm>
          <a:prstGeom prst="rect">
            <a:avLst/>
          </a:prstGeom>
        </p:spPr>
        <p:txBody>
          <a:bodyPr wrap="square">
            <a:spAutoFit/>
          </a:bodyPr>
          <a:lstStyle/>
          <a:p>
            <a:r>
              <a:rPr lang="en-US" dirty="0">
                <a:solidFill>
                  <a:srgbClr val="0070C0"/>
                </a:solidFill>
                <a:cs typeface="Times New Roman" panose="02020603050405020304" pitchFamily="18" charset="0"/>
              </a:rPr>
              <a:t>+</a:t>
            </a:r>
            <a:r>
              <a:rPr lang="en-US" dirty="0" smtClean="0">
                <a:solidFill>
                  <a:srgbClr val="0070C0"/>
                </a:solidFill>
                <a:cs typeface="Times New Roman" panose="02020603050405020304" pitchFamily="18" charset="0"/>
              </a:rPr>
              <a:t>91 80 - 26649940</a:t>
            </a:r>
            <a:endParaRPr lang="en-IN" dirty="0">
              <a:solidFill>
                <a:srgbClr val="0070C0"/>
              </a:solidFill>
              <a:cs typeface="Times New Roman" panose="02020603050405020304" pitchFamily="18" charset="0"/>
            </a:endParaRPr>
          </a:p>
        </p:txBody>
      </p:sp>
      <p:sp>
        <p:nvSpPr>
          <p:cNvPr id="14" name="Rectangle 13"/>
          <p:cNvSpPr/>
          <p:nvPr/>
        </p:nvSpPr>
        <p:spPr>
          <a:xfrm>
            <a:off x="8900210" y="4616425"/>
            <a:ext cx="2821890" cy="369332"/>
          </a:xfrm>
          <a:prstGeom prst="rect">
            <a:avLst/>
          </a:prstGeom>
        </p:spPr>
        <p:txBody>
          <a:bodyPr wrap="square">
            <a:spAutoFit/>
          </a:bodyPr>
          <a:lstStyle/>
          <a:p>
            <a:r>
              <a:rPr lang="en-US" dirty="0" smtClean="0">
                <a:solidFill>
                  <a:srgbClr val="0070C0"/>
                </a:solidFill>
                <a:cs typeface="Times New Roman" panose="02020603050405020304" pitchFamily="18" charset="0"/>
                <a:hlinkClick r:id="rId8"/>
              </a:rPr>
              <a:t>ssst@sathyasaitourists.com</a:t>
            </a:r>
            <a:endParaRPr lang="en-US" dirty="0" smtClean="0">
              <a:solidFill>
                <a:srgbClr val="0070C0"/>
              </a:solidFill>
              <a:cs typeface="Times New Roman" panose="02020603050405020304" pitchFamily="18" charset="0"/>
            </a:endParaRPr>
          </a:p>
        </p:txBody>
      </p:sp>
      <p:sp>
        <p:nvSpPr>
          <p:cNvPr id="9" name="Rectangle 8"/>
          <p:cNvSpPr/>
          <p:nvPr/>
        </p:nvSpPr>
        <p:spPr>
          <a:xfrm>
            <a:off x="8180173" y="5314908"/>
            <a:ext cx="4011827" cy="738664"/>
          </a:xfrm>
          <a:prstGeom prst="rect">
            <a:avLst/>
          </a:prstGeom>
        </p:spPr>
        <p:txBody>
          <a:bodyPr wrap="square">
            <a:spAutoFit/>
          </a:bodyPr>
          <a:lstStyle/>
          <a:p>
            <a:pPr lvl="1" indent="-457200" algn="ctr">
              <a:defRPr/>
            </a:pPr>
            <a:r>
              <a:rPr lang="en-US" sz="1400" dirty="0">
                <a:solidFill>
                  <a:srgbClr val="0070C0"/>
                </a:solidFill>
                <a:cs typeface="Times New Roman" panose="02020603050405020304" pitchFamily="18" charset="0"/>
              </a:rPr>
              <a:t>Our </a:t>
            </a:r>
            <a:r>
              <a:rPr lang="en-US" sz="1400" dirty="0" smtClean="0">
                <a:solidFill>
                  <a:srgbClr val="0070C0"/>
                </a:solidFill>
                <a:cs typeface="Times New Roman" panose="02020603050405020304" pitchFamily="18" charset="0"/>
              </a:rPr>
              <a:t>Head Office operates</a:t>
            </a:r>
          </a:p>
          <a:p>
            <a:pPr lvl="1" indent="-457200" algn="ctr">
              <a:defRPr/>
            </a:pPr>
            <a:r>
              <a:rPr lang="en-US" sz="1400" dirty="0" smtClean="0">
                <a:solidFill>
                  <a:srgbClr val="0070C0"/>
                </a:solidFill>
                <a:cs typeface="Times New Roman" panose="02020603050405020304" pitchFamily="18" charset="0"/>
              </a:rPr>
              <a:t>between </a:t>
            </a:r>
            <a:r>
              <a:rPr lang="en-US" sz="1400" dirty="0">
                <a:solidFill>
                  <a:srgbClr val="0070C0"/>
                </a:solidFill>
                <a:cs typeface="Times New Roman" panose="02020603050405020304" pitchFamily="18" charset="0"/>
              </a:rPr>
              <a:t>9 AM to </a:t>
            </a:r>
            <a:r>
              <a:rPr lang="en-US" sz="1400" dirty="0" smtClean="0">
                <a:solidFill>
                  <a:srgbClr val="0070C0"/>
                </a:solidFill>
                <a:cs typeface="Times New Roman" panose="02020603050405020304" pitchFamily="18" charset="0"/>
              </a:rPr>
              <a:t>8.30 </a:t>
            </a:r>
            <a:r>
              <a:rPr lang="en-US" sz="1400" dirty="0">
                <a:solidFill>
                  <a:srgbClr val="0070C0"/>
                </a:solidFill>
                <a:cs typeface="Times New Roman" panose="02020603050405020304" pitchFamily="18" charset="0"/>
              </a:rPr>
              <a:t>PM and we support </a:t>
            </a:r>
          </a:p>
          <a:p>
            <a:pPr lvl="1" indent="-457200" algn="ctr">
              <a:defRPr/>
            </a:pPr>
            <a:r>
              <a:rPr lang="en-US" sz="1400" dirty="0" smtClean="0">
                <a:solidFill>
                  <a:srgbClr val="0070C0"/>
                </a:solidFill>
                <a:cs typeface="Times New Roman" panose="02020603050405020304" pitchFamily="18" charset="0"/>
              </a:rPr>
              <a:t>24 </a:t>
            </a:r>
            <a:r>
              <a:rPr lang="en-US" sz="1400" dirty="0">
                <a:solidFill>
                  <a:srgbClr val="0070C0"/>
                </a:solidFill>
                <a:cs typeface="Times New Roman" panose="02020603050405020304" pitchFamily="18" charset="0"/>
              </a:rPr>
              <a:t>X 7 assisted by respective departments managers.</a:t>
            </a:r>
            <a:endParaRPr lang="en-US" sz="1400" dirty="0">
              <a:solidFill>
                <a:srgbClr val="0070C0"/>
              </a:solidFill>
              <a:effectLst>
                <a:outerShdw blurRad="38100" dist="38100" dir="2700000" algn="tl">
                  <a:srgbClr val="C0C0C0"/>
                </a:outerShdw>
              </a:effectLst>
              <a:cs typeface="Times New Roman" panose="02020603050405020304" pitchFamily="18" charset="0"/>
            </a:endParaRPr>
          </a:p>
        </p:txBody>
      </p:sp>
    </p:spTree>
    <p:extLst>
      <p:ext uri="{BB962C8B-B14F-4D97-AF65-F5344CB8AC3E}">
        <p14:creationId xmlns:p14="http://schemas.microsoft.com/office/powerpoint/2010/main" val="4021578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652583"/>
            <a:ext cx="12192000" cy="1569660"/>
          </a:xfrm>
          <a:prstGeom prst="rect">
            <a:avLst/>
          </a:prstGeom>
          <a:noFill/>
        </p:spPr>
        <p:txBody>
          <a:bodyPr wrap="square" lIns="91440" tIns="45720" rIns="91440" bIns="45720">
            <a:spAutoFit/>
            <a:scene3d>
              <a:camera prst="orthographicFront"/>
              <a:lightRig rig="threePt" dir="t"/>
            </a:scene3d>
            <a:sp3d extrusionH="57150">
              <a:bevelT w="82550" h="38100" prst="coolSlant"/>
            </a:sp3d>
          </a:bodyPr>
          <a:lstStyle/>
          <a:p>
            <a:pPr algn="ctr" fontAlgn="auto">
              <a:spcBef>
                <a:spcPts val="0"/>
              </a:spcBef>
              <a:spcAft>
                <a:spcPts val="0"/>
              </a:spcAft>
              <a:defRPr/>
            </a:pPr>
            <a:r>
              <a:rPr lang="en-US" sz="9600" dirty="0" smtClean="0">
                <a:solidFill>
                  <a:srgbClr val="00B0F0"/>
                </a:solidFill>
                <a:effectLst>
                  <a:outerShdw blurRad="38100" dist="38100" dir="2700000" algn="tl">
                    <a:srgbClr val="000000">
                      <a:alpha val="43137"/>
                    </a:srgbClr>
                  </a:outerShdw>
                </a:effectLst>
                <a:latin typeface="Candara" panose="020E0502030303020204" pitchFamily="34" charset="0"/>
              </a:rPr>
              <a:t>Thank You</a:t>
            </a:r>
            <a:endParaRPr lang="en-US" sz="9600" dirty="0">
              <a:solidFill>
                <a:srgbClr val="00B0F0"/>
              </a:solidFill>
              <a:effectLst>
                <a:outerShdw blurRad="38100" dist="38100" dir="2700000" algn="tl">
                  <a:srgbClr val="000000">
                    <a:alpha val="43137"/>
                  </a:srgbClr>
                </a:outerShdw>
              </a:effectLst>
              <a:latin typeface="Candara" panose="020E0502030303020204" pitchFamily="34" charset="0"/>
            </a:endParaRPr>
          </a:p>
        </p:txBody>
      </p:sp>
    </p:spTree>
    <p:extLst>
      <p:ext uri="{BB962C8B-B14F-4D97-AF65-F5344CB8AC3E}">
        <p14:creationId xmlns:p14="http://schemas.microsoft.com/office/powerpoint/2010/main" val="3218097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0859" y="121391"/>
            <a:ext cx="2623155" cy="830997"/>
          </a:xfrm>
          <a:prstGeom prst="rect">
            <a:avLst/>
          </a:prstGeom>
          <a:noFill/>
        </p:spPr>
        <p:txBody>
          <a:bodyPr wrap="none" lIns="91440" tIns="45720" rIns="91440" bIns="45720">
            <a:spAutoFit/>
          </a:bodyPr>
          <a:lstStyle/>
          <a:p>
            <a:pPr algn="ctr"/>
            <a:r>
              <a:rPr lang="en-U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Hierarchy</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cxnSp>
        <p:nvCxnSpPr>
          <p:cNvPr id="40" name="Elbow Connector 39"/>
          <p:cNvCxnSpPr>
            <a:stCxn id="51" idx="2"/>
            <a:endCxn id="54" idx="0"/>
          </p:cNvCxnSpPr>
          <p:nvPr/>
        </p:nvCxnSpPr>
        <p:spPr>
          <a:xfrm rot="5400000">
            <a:off x="8029102" y="2639041"/>
            <a:ext cx="234350" cy="138381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51" idx="2"/>
            <a:endCxn id="52" idx="0"/>
          </p:cNvCxnSpPr>
          <p:nvPr/>
        </p:nvCxnSpPr>
        <p:spPr>
          <a:xfrm rot="16200000" flipH="1">
            <a:off x="9411187" y="2640771"/>
            <a:ext cx="234350" cy="13803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51" idx="2"/>
            <a:endCxn id="53" idx="0"/>
          </p:cNvCxnSpPr>
          <p:nvPr/>
        </p:nvCxnSpPr>
        <p:spPr>
          <a:xfrm rot="5400000">
            <a:off x="8721010" y="3330949"/>
            <a:ext cx="234350"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54" idx="2"/>
            <a:endCxn id="87" idx="0"/>
          </p:cNvCxnSpPr>
          <p:nvPr/>
        </p:nvCxnSpPr>
        <p:spPr>
          <a:xfrm>
            <a:off x="7454368" y="3914923"/>
            <a:ext cx="0" cy="222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2"/>
            <a:endCxn id="88" idx="0"/>
          </p:cNvCxnSpPr>
          <p:nvPr/>
        </p:nvCxnSpPr>
        <p:spPr>
          <a:xfrm>
            <a:off x="8838185" y="3914923"/>
            <a:ext cx="0" cy="222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2" idx="2"/>
            <a:endCxn id="89" idx="0"/>
          </p:cNvCxnSpPr>
          <p:nvPr/>
        </p:nvCxnSpPr>
        <p:spPr>
          <a:xfrm>
            <a:off x="10218540" y="3914923"/>
            <a:ext cx="0" cy="222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9" idx="2"/>
            <a:endCxn id="86" idx="0"/>
          </p:cNvCxnSpPr>
          <p:nvPr/>
        </p:nvCxnSpPr>
        <p:spPr>
          <a:xfrm>
            <a:off x="4667295" y="3213774"/>
            <a:ext cx="0" cy="23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1" idx="2"/>
            <a:endCxn id="63" idx="0"/>
          </p:cNvCxnSpPr>
          <p:nvPr/>
        </p:nvCxnSpPr>
        <p:spPr>
          <a:xfrm>
            <a:off x="6074586" y="4604200"/>
            <a:ext cx="0" cy="1452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86" idx="2"/>
            <a:endCxn id="28" idx="0"/>
          </p:cNvCxnSpPr>
          <p:nvPr/>
        </p:nvCxnSpPr>
        <p:spPr>
          <a:xfrm>
            <a:off x="4667295" y="3914923"/>
            <a:ext cx="0" cy="222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32" idx="2"/>
            <a:endCxn id="24" idx="0"/>
          </p:cNvCxnSpPr>
          <p:nvPr/>
        </p:nvCxnSpPr>
        <p:spPr>
          <a:xfrm>
            <a:off x="1863010" y="3914923"/>
            <a:ext cx="0" cy="222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7" idx="2"/>
            <a:endCxn id="85" idx="0"/>
          </p:cNvCxnSpPr>
          <p:nvPr/>
        </p:nvCxnSpPr>
        <p:spPr>
          <a:xfrm>
            <a:off x="3254865" y="3914923"/>
            <a:ext cx="0" cy="222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8" idx="2"/>
            <a:endCxn id="77" idx="0"/>
          </p:cNvCxnSpPr>
          <p:nvPr/>
        </p:nvCxnSpPr>
        <p:spPr>
          <a:xfrm>
            <a:off x="3254865" y="3213774"/>
            <a:ext cx="0" cy="23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29" idx="2"/>
            <a:endCxn id="32" idx="0"/>
          </p:cNvCxnSpPr>
          <p:nvPr/>
        </p:nvCxnSpPr>
        <p:spPr>
          <a:xfrm>
            <a:off x="1863010" y="3213774"/>
            <a:ext cx="0" cy="23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63" idx="2"/>
            <a:endCxn id="62" idx="0"/>
          </p:cNvCxnSpPr>
          <p:nvPr/>
        </p:nvCxnSpPr>
        <p:spPr>
          <a:xfrm>
            <a:off x="6074586" y="5122879"/>
            <a:ext cx="0" cy="2363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7" idx="2"/>
            <a:endCxn id="8" idx="0"/>
          </p:cNvCxnSpPr>
          <p:nvPr/>
        </p:nvCxnSpPr>
        <p:spPr>
          <a:xfrm>
            <a:off x="6072976" y="1580439"/>
            <a:ext cx="1" cy="201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8" idx="2"/>
            <a:endCxn id="70" idx="0"/>
          </p:cNvCxnSpPr>
          <p:nvPr/>
        </p:nvCxnSpPr>
        <p:spPr>
          <a:xfrm>
            <a:off x="6072977" y="2231350"/>
            <a:ext cx="1609" cy="515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stCxn id="8" idx="2"/>
            <a:endCxn id="29" idx="0"/>
          </p:cNvCxnSpPr>
          <p:nvPr/>
        </p:nvCxnSpPr>
        <p:spPr>
          <a:xfrm rot="5400000">
            <a:off x="3710182" y="384179"/>
            <a:ext cx="515625" cy="420996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8" idx="2"/>
            <a:endCxn id="68" idx="0"/>
          </p:cNvCxnSpPr>
          <p:nvPr/>
        </p:nvCxnSpPr>
        <p:spPr>
          <a:xfrm rot="5400000">
            <a:off x="4406109" y="1080106"/>
            <a:ext cx="515625" cy="28181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2" name="Elbow Connector 121"/>
          <p:cNvCxnSpPr>
            <a:stCxn id="8" idx="2"/>
            <a:endCxn id="69" idx="0"/>
          </p:cNvCxnSpPr>
          <p:nvPr/>
        </p:nvCxnSpPr>
        <p:spPr>
          <a:xfrm rot="5400000">
            <a:off x="5112324" y="1786321"/>
            <a:ext cx="515625" cy="140568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8" idx="2"/>
            <a:endCxn id="17" idx="0"/>
          </p:cNvCxnSpPr>
          <p:nvPr/>
        </p:nvCxnSpPr>
        <p:spPr>
          <a:xfrm rot="16200000" flipH="1">
            <a:off x="6505860" y="1798466"/>
            <a:ext cx="515625" cy="13813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8" idx="2"/>
            <a:endCxn id="51" idx="0"/>
          </p:cNvCxnSpPr>
          <p:nvPr/>
        </p:nvCxnSpPr>
        <p:spPr>
          <a:xfrm rot="16200000" flipH="1">
            <a:off x="7197769" y="1106558"/>
            <a:ext cx="515625" cy="276520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70" idx="2"/>
            <a:endCxn id="78" idx="0"/>
          </p:cNvCxnSpPr>
          <p:nvPr/>
        </p:nvCxnSpPr>
        <p:spPr>
          <a:xfrm>
            <a:off x="6074586" y="3213774"/>
            <a:ext cx="0" cy="234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1248272" y="1131297"/>
            <a:ext cx="9611943" cy="5179537"/>
            <a:chOff x="658068" y="1089733"/>
            <a:chExt cx="9611943" cy="5179537"/>
          </a:xfrm>
        </p:grpSpPr>
        <p:sp>
          <p:nvSpPr>
            <p:cNvPr id="7" name="Rounded Rectangle 6"/>
            <p:cNvSpPr/>
            <p:nvPr/>
          </p:nvSpPr>
          <p:spPr>
            <a:xfrm>
              <a:off x="4881951" y="1089733"/>
              <a:ext cx="1201642" cy="449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dirty="0" smtClean="0"/>
                <a:t>CEO</a:t>
              </a:r>
              <a:endParaRPr lang="en-US" sz="900" dirty="0"/>
            </a:p>
          </p:txBody>
        </p:sp>
        <p:sp>
          <p:nvSpPr>
            <p:cNvPr id="8" name="Rounded Rectangle 7"/>
            <p:cNvSpPr/>
            <p:nvPr/>
          </p:nvSpPr>
          <p:spPr>
            <a:xfrm>
              <a:off x="4858736" y="1740644"/>
              <a:ext cx="1248073" cy="449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dirty="0" smtClean="0"/>
                <a:t>CFO</a:t>
              </a:r>
              <a:endParaRPr lang="en-US" sz="900" dirty="0"/>
            </a:p>
          </p:txBody>
        </p:sp>
        <p:sp>
          <p:nvSpPr>
            <p:cNvPr id="11" name="Rectangle 10"/>
            <p:cNvSpPr/>
            <p:nvPr/>
          </p:nvSpPr>
          <p:spPr>
            <a:xfrm>
              <a:off x="9040535" y="2705410"/>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smtClean="0">
                  <a:solidFill>
                    <a:srgbClr val="FFFFFF"/>
                  </a:solidFill>
                </a:rPr>
                <a:t>H R Executive </a:t>
              </a:r>
            </a:p>
          </p:txBody>
        </p:sp>
        <p:sp>
          <p:nvSpPr>
            <p:cNvPr id="17" name="Rectangle 192"/>
            <p:cNvSpPr/>
            <p:nvPr/>
          </p:nvSpPr>
          <p:spPr bwMode="auto">
            <a:xfrm>
              <a:off x="6249426" y="2705411"/>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smtClean="0">
                  <a:solidFill>
                    <a:srgbClr val="FFFFFF"/>
                  </a:solidFill>
                </a:rPr>
                <a:t>Manager Sales &amp; Marketing</a:t>
              </a:r>
            </a:p>
          </p:txBody>
        </p:sp>
        <p:sp>
          <p:nvSpPr>
            <p:cNvPr id="29" name="Rectangle 28"/>
            <p:cNvSpPr/>
            <p:nvPr/>
          </p:nvSpPr>
          <p:spPr bwMode="auto">
            <a:xfrm>
              <a:off x="658068" y="2705411"/>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kern="0" dirty="0">
                  <a:solidFill>
                    <a:prstClr val="white"/>
                  </a:solidFill>
                </a:rPr>
                <a:t>Finance </a:t>
              </a:r>
              <a:r>
                <a:rPr lang="en-US" sz="900" kern="0" dirty="0" smtClean="0">
                  <a:solidFill>
                    <a:prstClr val="white"/>
                  </a:solidFill>
                </a:rPr>
                <a:t>Manager</a:t>
              </a:r>
              <a:endParaRPr lang="en-US" sz="900" kern="0" dirty="0">
                <a:solidFill>
                  <a:prstClr val="white"/>
                </a:solidFill>
              </a:endParaRPr>
            </a:p>
          </p:txBody>
        </p:sp>
        <p:sp>
          <p:nvSpPr>
            <p:cNvPr id="32" name="Rectangle 31"/>
            <p:cNvSpPr/>
            <p:nvPr/>
          </p:nvSpPr>
          <p:spPr bwMode="auto">
            <a:xfrm>
              <a:off x="658068" y="3406560"/>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kern="0" dirty="0">
                  <a:solidFill>
                    <a:prstClr val="white"/>
                  </a:solidFill>
                </a:rPr>
                <a:t>Asst Manager </a:t>
              </a:r>
              <a:r>
                <a:rPr lang="en-US" sz="900" kern="0" dirty="0" smtClean="0">
                  <a:solidFill>
                    <a:prstClr val="white"/>
                  </a:solidFill>
                </a:rPr>
                <a:t>Accounts</a:t>
              </a:r>
              <a:endParaRPr lang="en-US" sz="900" kern="0" dirty="0">
                <a:solidFill>
                  <a:prstClr val="white"/>
                </a:solidFill>
              </a:endParaRPr>
            </a:p>
          </p:txBody>
        </p:sp>
        <p:sp>
          <p:nvSpPr>
            <p:cNvPr id="24" name="Rectangle 23"/>
            <p:cNvSpPr/>
            <p:nvPr/>
          </p:nvSpPr>
          <p:spPr bwMode="auto">
            <a:xfrm>
              <a:off x="658068" y="4095837"/>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dirty="0" smtClean="0"/>
                <a:t>Executives</a:t>
              </a:r>
            </a:p>
            <a:p>
              <a:pPr algn="ctr" eaLnBrk="1" fontAlgn="auto" hangingPunct="1">
                <a:spcBef>
                  <a:spcPts val="0"/>
                </a:spcBef>
                <a:spcAft>
                  <a:spcPts val="0"/>
                </a:spcAft>
                <a:defRPr/>
              </a:pPr>
              <a:r>
                <a:rPr lang="en-US" sz="900" dirty="0" smtClean="0"/>
                <a:t>Accounts</a:t>
              </a:r>
              <a:endParaRPr lang="en-US" sz="900" dirty="0"/>
            </a:p>
          </p:txBody>
        </p:sp>
        <p:sp>
          <p:nvSpPr>
            <p:cNvPr id="28" name="Rectangle 27"/>
            <p:cNvSpPr/>
            <p:nvPr/>
          </p:nvSpPr>
          <p:spPr bwMode="auto">
            <a:xfrm>
              <a:off x="3462353" y="4095837"/>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dirty="0" smtClean="0"/>
                <a:t>Mechanics &amp; Drivers</a:t>
              </a:r>
              <a:endParaRPr lang="en-US" sz="900" dirty="0"/>
            </a:p>
          </p:txBody>
        </p:sp>
        <p:cxnSp>
          <p:nvCxnSpPr>
            <p:cNvPr id="42" name="Straight Arrow Connector 190"/>
            <p:cNvCxnSpPr>
              <a:cxnSpLocks noChangeShapeType="1"/>
            </p:cNvCxnSpPr>
            <p:nvPr/>
          </p:nvCxnSpPr>
          <p:spPr bwMode="auto">
            <a:xfrm>
              <a:off x="5534532" y="2867107"/>
              <a:ext cx="413136" cy="21462"/>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51" name="Rectangle 50"/>
            <p:cNvSpPr/>
            <p:nvPr/>
          </p:nvSpPr>
          <p:spPr>
            <a:xfrm>
              <a:off x="7633243" y="2705411"/>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kern="0" dirty="0">
                  <a:solidFill>
                    <a:prstClr val="white"/>
                  </a:solidFill>
                </a:rPr>
                <a:t>Manager Leisure </a:t>
              </a:r>
              <a:r>
                <a:rPr lang="en-US" sz="900" kern="0" dirty="0" smtClean="0">
                  <a:solidFill>
                    <a:prstClr val="white"/>
                  </a:solidFill>
                </a:rPr>
                <a:t>Travels</a:t>
              </a:r>
              <a:endParaRPr lang="en-US" sz="900" kern="0" dirty="0">
                <a:solidFill>
                  <a:prstClr val="white"/>
                </a:solidFill>
              </a:endParaRPr>
            </a:p>
          </p:txBody>
        </p:sp>
        <p:sp>
          <p:nvSpPr>
            <p:cNvPr id="52" name="Rectangle 51"/>
            <p:cNvSpPr/>
            <p:nvPr/>
          </p:nvSpPr>
          <p:spPr bwMode="auto">
            <a:xfrm>
              <a:off x="9013598" y="3406560"/>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kern="0" dirty="0">
                  <a:solidFill>
                    <a:prstClr val="white"/>
                  </a:solidFill>
                </a:rPr>
                <a:t>Asst Manager </a:t>
              </a:r>
              <a:r>
                <a:rPr lang="en-US" sz="900" kern="0" dirty="0" smtClean="0">
                  <a:solidFill>
                    <a:prstClr val="white"/>
                  </a:solidFill>
                </a:rPr>
                <a:t>Leisure </a:t>
              </a:r>
              <a:r>
                <a:rPr lang="en-US" sz="900" kern="0" dirty="0">
                  <a:solidFill>
                    <a:prstClr val="white"/>
                  </a:solidFill>
                </a:rPr>
                <a:t>Travels</a:t>
              </a:r>
            </a:p>
            <a:p>
              <a:pPr algn="ctr" eaLnBrk="1" fontAlgn="auto" hangingPunct="1">
                <a:spcBef>
                  <a:spcPts val="0"/>
                </a:spcBef>
                <a:spcAft>
                  <a:spcPts val="0"/>
                </a:spcAft>
                <a:defRPr/>
              </a:pPr>
              <a:endParaRPr lang="en-US" sz="900" dirty="0"/>
            </a:p>
          </p:txBody>
        </p:sp>
        <p:sp>
          <p:nvSpPr>
            <p:cNvPr id="53" name="Rectangle 52"/>
            <p:cNvSpPr/>
            <p:nvPr/>
          </p:nvSpPr>
          <p:spPr bwMode="auto">
            <a:xfrm>
              <a:off x="7633243" y="3406560"/>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kern="0" dirty="0">
                  <a:solidFill>
                    <a:prstClr val="white"/>
                  </a:solidFill>
                </a:rPr>
                <a:t>Asst Manager Ticketing</a:t>
              </a:r>
            </a:p>
            <a:p>
              <a:pPr algn="ctr" eaLnBrk="1" fontAlgn="auto" hangingPunct="1">
                <a:spcBef>
                  <a:spcPts val="0"/>
                </a:spcBef>
                <a:spcAft>
                  <a:spcPts val="0"/>
                </a:spcAft>
                <a:defRPr/>
              </a:pPr>
              <a:endParaRPr lang="en-US" sz="900" dirty="0"/>
            </a:p>
          </p:txBody>
        </p:sp>
        <p:sp>
          <p:nvSpPr>
            <p:cNvPr id="54" name="Rectangle 53"/>
            <p:cNvSpPr/>
            <p:nvPr/>
          </p:nvSpPr>
          <p:spPr bwMode="auto">
            <a:xfrm>
              <a:off x="6249426" y="3406560"/>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kern="0" dirty="0">
                  <a:solidFill>
                    <a:prstClr val="white"/>
                  </a:solidFill>
                </a:rPr>
                <a:t>Asst Manager </a:t>
              </a:r>
              <a:r>
                <a:rPr lang="en-US" sz="900" kern="0" dirty="0" smtClean="0">
                  <a:solidFill>
                    <a:prstClr val="white"/>
                  </a:solidFill>
                </a:rPr>
                <a:t>Accommodation</a:t>
              </a:r>
              <a:endParaRPr lang="en-US" sz="900" dirty="0"/>
            </a:p>
          </p:txBody>
        </p:sp>
        <p:sp>
          <p:nvSpPr>
            <p:cNvPr id="63" name="Rectangle 192"/>
            <p:cNvSpPr/>
            <p:nvPr/>
          </p:nvSpPr>
          <p:spPr bwMode="auto">
            <a:xfrm>
              <a:off x="4869644" y="4707877"/>
              <a:ext cx="1229476" cy="373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smtClean="0">
                  <a:solidFill>
                    <a:srgbClr val="FFFFFF"/>
                  </a:solidFill>
                </a:rPr>
                <a:t>Site In-Charge</a:t>
              </a:r>
              <a:endParaRPr lang="en-US" sz="900" dirty="0">
                <a:solidFill>
                  <a:srgbClr val="FFFFFF"/>
                </a:solidFill>
              </a:endParaRPr>
            </a:p>
          </p:txBody>
        </p:sp>
        <p:sp>
          <p:nvSpPr>
            <p:cNvPr id="62" name="Rectangle 192"/>
            <p:cNvSpPr/>
            <p:nvPr/>
          </p:nvSpPr>
          <p:spPr bwMode="auto">
            <a:xfrm>
              <a:off x="4869644" y="5317678"/>
              <a:ext cx="1229476" cy="373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smtClean="0">
                  <a:solidFill>
                    <a:srgbClr val="FFFFFF"/>
                  </a:solidFill>
                </a:rPr>
                <a:t>Shift in charge</a:t>
              </a:r>
              <a:endParaRPr lang="en-US" sz="900" dirty="0">
                <a:solidFill>
                  <a:srgbClr val="FFFFFF"/>
                </a:solidFill>
              </a:endParaRPr>
            </a:p>
          </p:txBody>
        </p:sp>
        <p:sp>
          <p:nvSpPr>
            <p:cNvPr id="68" name="Rectangle 67"/>
            <p:cNvSpPr/>
            <p:nvPr/>
          </p:nvSpPr>
          <p:spPr bwMode="auto">
            <a:xfrm>
              <a:off x="2049923" y="2705411"/>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kern="0" dirty="0" smtClean="0">
                  <a:solidFill>
                    <a:prstClr val="white"/>
                  </a:solidFill>
                </a:rPr>
                <a:t>Manager – ABS</a:t>
              </a:r>
            </a:p>
          </p:txBody>
        </p:sp>
        <p:sp>
          <p:nvSpPr>
            <p:cNvPr id="69" name="Rectangle 68"/>
            <p:cNvSpPr/>
            <p:nvPr/>
          </p:nvSpPr>
          <p:spPr bwMode="auto">
            <a:xfrm>
              <a:off x="3462353" y="2705411"/>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kern="0" dirty="0" smtClean="0">
                  <a:solidFill>
                    <a:prstClr val="white"/>
                  </a:solidFill>
                </a:rPr>
                <a:t>Manager Maintenance</a:t>
              </a:r>
            </a:p>
          </p:txBody>
        </p:sp>
        <p:sp>
          <p:nvSpPr>
            <p:cNvPr id="70" name="Rectangle 69"/>
            <p:cNvSpPr/>
            <p:nvPr/>
          </p:nvSpPr>
          <p:spPr bwMode="auto">
            <a:xfrm>
              <a:off x="4869644" y="2705411"/>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kern="0" dirty="0" smtClean="0">
                  <a:solidFill>
                    <a:prstClr val="white"/>
                  </a:solidFill>
                </a:rPr>
                <a:t>Manager </a:t>
              </a:r>
            </a:p>
            <a:p>
              <a:pPr algn="ctr" eaLnBrk="1" fontAlgn="auto" hangingPunct="1">
                <a:spcBef>
                  <a:spcPts val="0"/>
                </a:spcBef>
                <a:spcAft>
                  <a:spcPts val="0"/>
                </a:spcAft>
                <a:defRPr/>
              </a:pPr>
              <a:r>
                <a:rPr lang="en-US" sz="900" kern="0" dirty="0" smtClean="0">
                  <a:solidFill>
                    <a:prstClr val="white"/>
                  </a:solidFill>
                </a:rPr>
                <a:t>Corporate Travels</a:t>
              </a:r>
            </a:p>
          </p:txBody>
        </p:sp>
        <p:sp>
          <p:nvSpPr>
            <p:cNvPr id="77" name="Rectangle 76"/>
            <p:cNvSpPr/>
            <p:nvPr/>
          </p:nvSpPr>
          <p:spPr bwMode="auto">
            <a:xfrm>
              <a:off x="2049923" y="3406560"/>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kern="0" dirty="0">
                  <a:solidFill>
                    <a:prstClr val="white"/>
                  </a:solidFill>
                </a:rPr>
                <a:t>Asst Manager </a:t>
              </a:r>
              <a:r>
                <a:rPr lang="en-US" sz="900" kern="0" dirty="0" smtClean="0">
                  <a:solidFill>
                    <a:prstClr val="white"/>
                  </a:solidFill>
                </a:rPr>
                <a:t>Billing</a:t>
              </a:r>
            </a:p>
          </p:txBody>
        </p:sp>
        <p:sp>
          <p:nvSpPr>
            <p:cNvPr id="78" name="Rectangle 77"/>
            <p:cNvSpPr/>
            <p:nvPr/>
          </p:nvSpPr>
          <p:spPr bwMode="auto">
            <a:xfrm>
              <a:off x="4869644" y="3406560"/>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kern="0" dirty="0">
                  <a:solidFill>
                    <a:prstClr val="white"/>
                  </a:solidFill>
                </a:rPr>
                <a:t>Asst Manager </a:t>
              </a:r>
              <a:r>
                <a:rPr lang="en-US" sz="900" kern="0" dirty="0" smtClean="0">
                  <a:solidFill>
                    <a:prstClr val="white"/>
                  </a:solidFill>
                </a:rPr>
                <a:t>Corporate Travels</a:t>
              </a:r>
            </a:p>
          </p:txBody>
        </p:sp>
        <p:sp>
          <p:nvSpPr>
            <p:cNvPr id="85" name="Rectangle 84"/>
            <p:cNvSpPr/>
            <p:nvPr/>
          </p:nvSpPr>
          <p:spPr bwMode="auto">
            <a:xfrm>
              <a:off x="2049923" y="4095837"/>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dirty="0" smtClean="0"/>
                <a:t>Executives</a:t>
              </a:r>
            </a:p>
            <a:p>
              <a:pPr algn="ctr" eaLnBrk="1" fontAlgn="auto" hangingPunct="1">
                <a:spcBef>
                  <a:spcPts val="0"/>
                </a:spcBef>
                <a:spcAft>
                  <a:spcPts val="0"/>
                </a:spcAft>
                <a:defRPr/>
              </a:pPr>
              <a:r>
                <a:rPr lang="en-US" sz="900" dirty="0" smtClean="0"/>
                <a:t>Billing</a:t>
              </a:r>
              <a:endParaRPr lang="en-US" sz="900" dirty="0"/>
            </a:p>
          </p:txBody>
        </p:sp>
        <p:sp>
          <p:nvSpPr>
            <p:cNvPr id="86" name="Rectangle 85"/>
            <p:cNvSpPr/>
            <p:nvPr/>
          </p:nvSpPr>
          <p:spPr bwMode="auto">
            <a:xfrm>
              <a:off x="3462353" y="3406560"/>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dirty="0" smtClean="0"/>
                <a:t>Executive</a:t>
              </a:r>
            </a:p>
            <a:p>
              <a:pPr algn="ctr" eaLnBrk="1" fontAlgn="auto" hangingPunct="1">
                <a:spcBef>
                  <a:spcPts val="0"/>
                </a:spcBef>
                <a:spcAft>
                  <a:spcPts val="0"/>
                </a:spcAft>
                <a:defRPr/>
              </a:pPr>
              <a:r>
                <a:rPr lang="en-US" sz="900" dirty="0" smtClean="0"/>
                <a:t>Maintenance</a:t>
              </a:r>
              <a:endParaRPr lang="en-US" sz="900" dirty="0"/>
            </a:p>
          </p:txBody>
        </p:sp>
        <p:sp>
          <p:nvSpPr>
            <p:cNvPr id="87" name="Rectangle 86"/>
            <p:cNvSpPr/>
            <p:nvPr/>
          </p:nvSpPr>
          <p:spPr bwMode="auto">
            <a:xfrm>
              <a:off x="6249426" y="4095837"/>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dirty="0" smtClean="0"/>
                <a:t>Executive</a:t>
              </a:r>
            </a:p>
            <a:p>
              <a:pPr algn="ctr" eaLnBrk="1" fontAlgn="auto" hangingPunct="1">
                <a:spcBef>
                  <a:spcPts val="0"/>
                </a:spcBef>
                <a:spcAft>
                  <a:spcPts val="0"/>
                </a:spcAft>
                <a:defRPr/>
              </a:pPr>
              <a:r>
                <a:rPr lang="en-US" sz="900" dirty="0" smtClean="0"/>
                <a:t>Sales</a:t>
              </a:r>
              <a:endParaRPr lang="en-US" sz="900" dirty="0"/>
            </a:p>
          </p:txBody>
        </p:sp>
        <p:sp>
          <p:nvSpPr>
            <p:cNvPr id="88" name="Rectangle 87"/>
            <p:cNvSpPr/>
            <p:nvPr/>
          </p:nvSpPr>
          <p:spPr bwMode="auto">
            <a:xfrm>
              <a:off x="7633243" y="4095837"/>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dirty="0" smtClean="0"/>
                <a:t>Executive</a:t>
              </a:r>
            </a:p>
            <a:p>
              <a:pPr algn="ctr" eaLnBrk="1" fontAlgn="auto" hangingPunct="1">
                <a:spcBef>
                  <a:spcPts val="0"/>
                </a:spcBef>
                <a:spcAft>
                  <a:spcPts val="0"/>
                </a:spcAft>
                <a:defRPr/>
              </a:pPr>
              <a:r>
                <a:rPr lang="en-US" sz="900" dirty="0" smtClean="0"/>
                <a:t>Sales</a:t>
              </a:r>
              <a:endParaRPr lang="en-US" sz="900" dirty="0"/>
            </a:p>
          </p:txBody>
        </p:sp>
        <p:sp>
          <p:nvSpPr>
            <p:cNvPr id="89" name="Rectangle 88"/>
            <p:cNvSpPr/>
            <p:nvPr/>
          </p:nvSpPr>
          <p:spPr bwMode="auto">
            <a:xfrm>
              <a:off x="9013598" y="4095837"/>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1" fontAlgn="auto" hangingPunct="1">
                <a:spcBef>
                  <a:spcPts val="0"/>
                </a:spcBef>
                <a:spcAft>
                  <a:spcPts val="0"/>
                </a:spcAft>
                <a:defRPr/>
              </a:pPr>
              <a:r>
                <a:rPr lang="en-US" sz="900" dirty="0" smtClean="0"/>
                <a:t>Executive</a:t>
              </a:r>
            </a:p>
            <a:p>
              <a:pPr algn="ctr" eaLnBrk="1" fontAlgn="auto" hangingPunct="1">
                <a:spcBef>
                  <a:spcPts val="0"/>
                </a:spcBef>
                <a:spcAft>
                  <a:spcPts val="0"/>
                </a:spcAft>
                <a:defRPr/>
              </a:pPr>
              <a:r>
                <a:rPr lang="en-US" sz="900" dirty="0" smtClean="0"/>
                <a:t>Sales</a:t>
              </a:r>
              <a:endParaRPr lang="en-US" sz="900" dirty="0"/>
            </a:p>
          </p:txBody>
        </p:sp>
        <p:cxnSp>
          <p:nvCxnSpPr>
            <p:cNvPr id="111" name="Straight Arrow Connector 190"/>
            <p:cNvCxnSpPr>
              <a:cxnSpLocks noChangeShapeType="1"/>
              <a:stCxn id="78" idx="2"/>
              <a:endCxn id="61" idx="0"/>
            </p:cNvCxnSpPr>
            <p:nvPr/>
          </p:nvCxnSpPr>
          <p:spPr bwMode="auto">
            <a:xfrm>
              <a:off x="5484382" y="3873358"/>
              <a:ext cx="0" cy="222480"/>
            </a:xfrm>
            <a:prstGeom prst="straightConnector1">
              <a:avLst/>
            </a:prstGeom>
            <a:noFill/>
            <a:ln w="9525"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61" name="Rectangle 60"/>
            <p:cNvSpPr/>
            <p:nvPr/>
          </p:nvSpPr>
          <p:spPr bwMode="auto">
            <a:xfrm>
              <a:off x="4869644" y="4095837"/>
              <a:ext cx="1229476" cy="466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900" dirty="0" smtClean="0">
                  <a:solidFill>
                    <a:srgbClr val="FFFFFF"/>
                  </a:solidFill>
                </a:rPr>
                <a:t>Operation Executive</a:t>
              </a:r>
              <a:endParaRPr lang="en-US" sz="900" dirty="0">
                <a:solidFill>
                  <a:srgbClr val="FFFFFF"/>
                </a:solidFill>
              </a:endParaRPr>
            </a:p>
          </p:txBody>
        </p:sp>
        <p:sp>
          <p:nvSpPr>
            <p:cNvPr id="58" name="Rectangle 192"/>
            <p:cNvSpPr/>
            <p:nvPr/>
          </p:nvSpPr>
          <p:spPr bwMode="auto">
            <a:xfrm>
              <a:off x="4873167" y="5895832"/>
              <a:ext cx="1229476" cy="373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900" dirty="0" smtClean="0">
                  <a:solidFill>
                    <a:srgbClr val="FFFFFF"/>
                  </a:solidFill>
                </a:rPr>
                <a:t>Supervisors</a:t>
              </a:r>
              <a:endParaRPr lang="en-US" sz="900" dirty="0">
                <a:solidFill>
                  <a:srgbClr val="FFFFFF"/>
                </a:solidFill>
              </a:endParaRPr>
            </a:p>
          </p:txBody>
        </p:sp>
      </p:grpSp>
      <p:cxnSp>
        <p:nvCxnSpPr>
          <p:cNvPr id="6" name="Straight Arrow Connector 5"/>
          <p:cNvCxnSpPr>
            <a:stCxn id="62" idx="2"/>
            <a:endCxn id="58" idx="0"/>
          </p:cNvCxnSpPr>
          <p:nvPr/>
        </p:nvCxnSpPr>
        <p:spPr>
          <a:xfrm>
            <a:off x="6074586" y="5732680"/>
            <a:ext cx="3523" cy="2047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124736" y="2489161"/>
            <a:ext cx="41207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11" idx="0"/>
          </p:cNvCxnSpPr>
          <p:nvPr/>
        </p:nvCxnSpPr>
        <p:spPr>
          <a:xfrm>
            <a:off x="10245477" y="2489161"/>
            <a:ext cx="0" cy="2578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88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8232" y="121391"/>
            <a:ext cx="2265941" cy="830997"/>
          </a:xfrm>
          <a:prstGeom prst="rect">
            <a:avLst/>
          </a:prstGeom>
          <a:noFill/>
        </p:spPr>
        <p:txBody>
          <a:bodyPr wrap="none" lIns="91440" tIns="45720" rIns="91440" bIns="45720">
            <a:spAutoFit/>
          </a:bodyPr>
          <a:lstStyle/>
          <a:p>
            <a:pPr algn="ctr"/>
            <a:r>
              <a:rPr lang="en-U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Services</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3" name="AutoShape 4" descr="Image result for hotel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grpSp>
        <p:nvGrpSpPr>
          <p:cNvPr id="2" name="Group 1"/>
          <p:cNvGrpSpPr/>
          <p:nvPr/>
        </p:nvGrpSpPr>
        <p:grpSpPr>
          <a:xfrm>
            <a:off x="8232479" y="1698865"/>
            <a:ext cx="3461599" cy="3567539"/>
            <a:chOff x="8232479" y="1698865"/>
            <a:chExt cx="3461599" cy="3567539"/>
          </a:xfrm>
        </p:grpSpPr>
        <p:pic>
          <p:nvPicPr>
            <p:cNvPr id="6"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2901" y="4179503"/>
              <a:ext cx="639202" cy="600849"/>
            </a:xfrm>
            <a:prstGeom prst="rect">
              <a:avLst/>
            </a:prstGeom>
            <a:solidFill>
              <a:schemeClr val="bg1"/>
            </a:solidFill>
          </p:spPr>
        </p:pic>
        <p:grpSp>
          <p:nvGrpSpPr>
            <p:cNvPr id="7" name="Group 6"/>
            <p:cNvGrpSpPr/>
            <p:nvPr/>
          </p:nvGrpSpPr>
          <p:grpSpPr>
            <a:xfrm>
              <a:off x="8902755" y="2021170"/>
              <a:ext cx="1084187" cy="559342"/>
              <a:chOff x="3128986" y="4780260"/>
              <a:chExt cx="2695574" cy="1567488"/>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8763" y="4780260"/>
                <a:ext cx="952500" cy="9525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8986" y="5309523"/>
                <a:ext cx="2695574" cy="1038225"/>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0803" y="2530206"/>
              <a:ext cx="1072361" cy="78458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21388" y="3544002"/>
              <a:ext cx="640744" cy="64602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6439" y="4179503"/>
              <a:ext cx="778470" cy="784881"/>
            </a:xfrm>
            <a:prstGeom prst="rect">
              <a:avLst/>
            </a:prstGeom>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b="21403"/>
            <a:stretch/>
          </p:blipFill>
          <p:spPr>
            <a:xfrm>
              <a:off x="8356571" y="3564198"/>
              <a:ext cx="924663" cy="605628"/>
            </a:xfrm>
            <a:prstGeom prst="rect">
              <a:avLst/>
            </a:prstGeom>
          </p:spPr>
        </p:pic>
        <p:cxnSp>
          <p:nvCxnSpPr>
            <p:cNvPr id="19" name="Straight Arrow Connector 18"/>
            <p:cNvCxnSpPr/>
            <p:nvPr/>
          </p:nvCxnSpPr>
          <p:spPr>
            <a:xfrm>
              <a:off x="8232479" y="3449721"/>
              <a:ext cx="34448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6200000">
              <a:off x="8241036" y="3544002"/>
              <a:ext cx="34448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2700000">
              <a:off x="8207552" y="3421267"/>
              <a:ext cx="34448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2700000">
              <a:off x="8249274" y="3444442"/>
              <a:ext cx="344480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Image result for foreign exchan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55465" y="2766431"/>
              <a:ext cx="916895" cy="6780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s.123rf.com/450wm/klavapuk/klavapuk1008/klavapuk100800017/7603520-icon-of-resort-hotel.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54774" y="1968292"/>
              <a:ext cx="849442" cy="5587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330"/>
          <p:cNvGrpSpPr/>
          <p:nvPr/>
        </p:nvGrpSpPr>
        <p:grpSpPr>
          <a:xfrm>
            <a:off x="996581" y="1302904"/>
            <a:ext cx="5066993" cy="4769619"/>
            <a:chOff x="414660" y="2400671"/>
            <a:chExt cx="4605098" cy="4033838"/>
          </a:xfrm>
        </p:grpSpPr>
        <p:sp>
          <p:nvSpPr>
            <p:cNvPr id="42" name="Freeform 69"/>
            <p:cNvSpPr>
              <a:spLocks/>
            </p:cNvSpPr>
            <p:nvPr/>
          </p:nvSpPr>
          <p:spPr bwMode="gray">
            <a:xfrm>
              <a:off x="414660" y="4145334"/>
              <a:ext cx="1216025" cy="2070100"/>
            </a:xfrm>
            <a:custGeom>
              <a:avLst/>
              <a:gdLst>
                <a:gd name="T0" fmla="*/ 1780984046 w 163"/>
                <a:gd name="T1" fmla="*/ 1856969511 h 300"/>
                <a:gd name="T2" fmla="*/ 1947952422 w 163"/>
                <a:gd name="T3" fmla="*/ 0 h 300"/>
                <a:gd name="T4" fmla="*/ 111314767 w 163"/>
                <a:gd name="T5" fmla="*/ 380919054 h 300"/>
                <a:gd name="T6" fmla="*/ 0 w 163"/>
                <a:gd name="T7" fmla="*/ 1856969511 h 300"/>
                <a:gd name="T8" fmla="*/ 2147483647 w 163"/>
                <a:gd name="T9" fmla="*/ 2147483647 h 300"/>
                <a:gd name="T10" fmla="*/ 2147483647 w 163"/>
                <a:gd name="T11" fmla="*/ 2147483647 h 300"/>
                <a:gd name="T12" fmla="*/ 1780984046 w 163"/>
                <a:gd name="T13" fmla="*/ 1856969511 h 300"/>
                <a:gd name="T14" fmla="*/ 0 60000 65536"/>
                <a:gd name="T15" fmla="*/ 0 60000 65536"/>
                <a:gd name="T16" fmla="*/ 0 60000 65536"/>
                <a:gd name="T17" fmla="*/ 0 60000 65536"/>
                <a:gd name="T18" fmla="*/ 0 60000 65536"/>
                <a:gd name="T19" fmla="*/ 0 60000 65536"/>
                <a:gd name="T20" fmla="*/ 0 60000 65536"/>
                <a:gd name="T21" fmla="*/ 0 w 163"/>
                <a:gd name="T22" fmla="*/ 0 h 300"/>
                <a:gd name="T23" fmla="*/ 163 w 163"/>
                <a:gd name="T24" fmla="*/ 300 h 3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300">
                  <a:moveTo>
                    <a:pt x="32" y="39"/>
                  </a:moveTo>
                  <a:cubicBezTo>
                    <a:pt x="32" y="26"/>
                    <a:pt x="33" y="13"/>
                    <a:pt x="35" y="0"/>
                  </a:cubicBezTo>
                  <a:cubicBezTo>
                    <a:pt x="24" y="2"/>
                    <a:pt x="13" y="5"/>
                    <a:pt x="2" y="8"/>
                  </a:cubicBezTo>
                  <a:cubicBezTo>
                    <a:pt x="1" y="19"/>
                    <a:pt x="0" y="29"/>
                    <a:pt x="0" y="39"/>
                  </a:cubicBezTo>
                  <a:cubicBezTo>
                    <a:pt x="0" y="153"/>
                    <a:pt x="65" y="252"/>
                    <a:pt x="160" y="300"/>
                  </a:cubicBezTo>
                  <a:cubicBezTo>
                    <a:pt x="160" y="289"/>
                    <a:pt x="161" y="277"/>
                    <a:pt x="163" y="265"/>
                  </a:cubicBezTo>
                  <a:cubicBezTo>
                    <a:pt x="85" y="220"/>
                    <a:pt x="32" y="136"/>
                    <a:pt x="32" y="39"/>
                  </a:cubicBezTo>
                  <a:close/>
                </a:path>
              </a:pathLst>
            </a:custGeom>
            <a:solidFill>
              <a:srgbClr val="968C6D"/>
            </a:solidFill>
            <a:ln w="9525" cap="flat" cmpd="sng">
              <a:solidFill>
                <a:srgbClr val="FFFFFF"/>
              </a:solidFill>
              <a:prstDash val="solid"/>
              <a:miter lim="800000"/>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43" name="Freeform 70"/>
            <p:cNvSpPr>
              <a:spLocks/>
            </p:cNvSpPr>
            <p:nvPr/>
          </p:nvSpPr>
          <p:spPr bwMode="gray">
            <a:xfrm>
              <a:off x="443235" y="2441946"/>
              <a:ext cx="1835150" cy="1658938"/>
            </a:xfrm>
            <a:custGeom>
              <a:avLst/>
              <a:gdLst>
                <a:gd name="T0" fmla="*/ 2147483647 w 246"/>
                <a:gd name="T1" fmla="*/ 1385593483 h 240"/>
                <a:gd name="T2" fmla="*/ 2147483647 w 246"/>
                <a:gd name="T3" fmla="*/ 0 h 240"/>
                <a:gd name="T4" fmla="*/ 0 w 246"/>
                <a:gd name="T5" fmla="*/ 2147483647 h 240"/>
                <a:gd name="T6" fmla="*/ 1892136626 w 246"/>
                <a:gd name="T7" fmla="*/ 2147483647 h 240"/>
                <a:gd name="T8" fmla="*/ 2147483647 w 246"/>
                <a:gd name="T9" fmla="*/ 1385593483 h 240"/>
                <a:gd name="T10" fmla="*/ 0 60000 65536"/>
                <a:gd name="T11" fmla="*/ 0 60000 65536"/>
                <a:gd name="T12" fmla="*/ 0 60000 65536"/>
                <a:gd name="T13" fmla="*/ 0 60000 65536"/>
                <a:gd name="T14" fmla="*/ 0 60000 65536"/>
                <a:gd name="T15" fmla="*/ 0 w 246"/>
                <a:gd name="T16" fmla="*/ 0 h 240"/>
                <a:gd name="T17" fmla="*/ 246 w 246"/>
                <a:gd name="T18" fmla="*/ 240 h 240"/>
              </a:gdLst>
              <a:ahLst/>
              <a:cxnLst>
                <a:cxn ang="T10">
                  <a:pos x="T0" y="T1"/>
                </a:cxn>
                <a:cxn ang="T11">
                  <a:pos x="T2" y="T3"/>
                </a:cxn>
                <a:cxn ang="T12">
                  <a:pos x="T4" y="T5"/>
                </a:cxn>
                <a:cxn ang="T13">
                  <a:pos x="T6" y="T7"/>
                </a:cxn>
                <a:cxn ang="T14">
                  <a:pos x="T8" y="T9"/>
                </a:cxn>
              </a:cxnLst>
              <a:rect l="T15" t="T16" r="T17" b="T18"/>
              <a:pathLst>
                <a:path w="246" h="240">
                  <a:moveTo>
                    <a:pt x="246" y="29"/>
                  </a:moveTo>
                  <a:cubicBezTo>
                    <a:pt x="241" y="19"/>
                    <a:pt x="235" y="9"/>
                    <a:pt x="228" y="0"/>
                  </a:cubicBezTo>
                  <a:cubicBezTo>
                    <a:pt x="111" y="25"/>
                    <a:pt x="19" y="120"/>
                    <a:pt x="0" y="240"/>
                  </a:cubicBezTo>
                  <a:cubicBezTo>
                    <a:pt x="11" y="237"/>
                    <a:pt x="22" y="234"/>
                    <a:pt x="34" y="232"/>
                  </a:cubicBezTo>
                  <a:cubicBezTo>
                    <a:pt x="56" y="128"/>
                    <a:pt x="140" y="46"/>
                    <a:pt x="246" y="29"/>
                  </a:cubicBezTo>
                  <a:close/>
                </a:path>
              </a:pathLst>
            </a:custGeom>
            <a:solidFill>
              <a:srgbClr val="968C6D"/>
            </a:solidFill>
            <a:ln w="9525" cap="flat" cmpd="sng">
              <a:solidFill>
                <a:srgbClr val="FFFFFF"/>
              </a:solidFill>
              <a:prstDash val="solid"/>
              <a:miter lim="800000"/>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44" name="Freeform 71"/>
            <p:cNvSpPr>
              <a:spLocks/>
            </p:cNvSpPr>
            <p:nvPr/>
          </p:nvSpPr>
          <p:spPr bwMode="gray">
            <a:xfrm>
              <a:off x="2264097" y="2400671"/>
              <a:ext cx="2227263" cy="1187450"/>
            </a:xfrm>
            <a:custGeom>
              <a:avLst/>
              <a:gdLst>
                <a:gd name="T0" fmla="*/ 2147483647 w 299"/>
                <a:gd name="T1" fmla="*/ 1525189666 h 172"/>
                <a:gd name="T2" fmla="*/ 2147483647 w 299"/>
                <a:gd name="T3" fmla="*/ 2147483647 h 172"/>
                <a:gd name="T4" fmla="*/ 2147483647 w 299"/>
                <a:gd name="T5" fmla="*/ 2147483647 h 172"/>
                <a:gd name="T6" fmla="*/ 2147483647 w 299"/>
                <a:gd name="T7" fmla="*/ 0 h 172"/>
                <a:gd name="T8" fmla="*/ 0 w 299"/>
                <a:gd name="T9" fmla="*/ 142984172 h 172"/>
                <a:gd name="T10" fmla="*/ 998789706 w 299"/>
                <a:gd name="T11" fmla="*/ 1572853340 h 172"/>
                <a:gd name="T12" fmla="*/ 2147483647 w 299"/>
                <a:gd name="T13" fmla="*/ 1525189666 h 172"/>
                <a:gd name="T14" fmla="*/ 0 60000 65536"/>
                <a:gd name="T15" fmla="*/ 0 60000 65536"/>
                <a:gd name="T16" fmla="*/ 0 60000 65536"/>
                <a:gd name="T17" fmla="*/ 0 60000 65536"/>
                <a:gd name="T18" fmla="*/ 0 60000 65536"/>
                <a:gd name="T19" fmla="*/ 0 60000 65536"/>
                <a:gd name="T20" fmla="*/ 0 60000 65536"/>
                <a:gd name="T21" fmla="*/ 0 w 299"/>
                <a:gd name="T22" fmla="*/ 0 h 172"/>
                <a:gd name="T23" fmla="*/ 299 w 299"/>
                <a:gd name="T24" fmla="*/ 172 h 1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 h="172">
                  <a:moveTo>
                    <a:pt x="45" y="32"/>
                  </a:moveTo>
                  <a:cubicBezTo>
                    <a:pt x="146" y="32"/>
                    <a:pt x="233" y="89"/>
                    <a:pt x="276" y="172"/>
                  </a:cubicBezTo>
                  <a:cubicBezTo>
                    <a:pt x="284" y="164"/>
                    <a:pt x="292" y="155"/>
                    <a:pt x="299" y="146"/>
                  </a:cubicBezTo>
                  <a:cubicBezTo>
                    <a:pt x="248" y="59"/>
                    <a:pt x="153" y="0"/>
                    <a:pt x="45" y="0"/>
                  </a:cubicBezTo>
                  <a:cubicBezTo>
                    <a:pt x="30" y="0"/>
                    <a:pt x="14" y="1"/>
                    <a:pt x="0" y="3"/>
                  </a:cubicBezTo>
                  <a:cubicBezTo>
                    <a:pt x="6" y="13"/>
                    <a:pt x="12" y="23"/>
                    <a:pt x="18" y="33"/>
                  </a:cubicBezTo>
                  <a:cubicBezTo>
                    <a:pt x="27" y="32"/>
                    <a:pt x="36" y="32"/>
                    <a:pt x="45" y="32"/>
                  </a:cubicBezTo>
                  <a:close/>
                </a:path>
              </a:pathLst>
            </a:custGeom>
            <a:solidFill>
              <a:srgbClr val="968C6D"/>
            </a:solidFill>
            <a:ln w="9525" cap="flat" cmpd="sng">
              <a:solidFill>
                <a:srgbClr val="FFFFFF"/>
              </a:solidFill>
              <a:prstDash val="solid"/>
              <a:miter lim="800000"/>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45" name="Freeform 72"/>
            <p:cNvSpPr>
              <a:spLocks/>
            </p:cNvSpPr>
            <p:nvPr/>
          </p:nvSpPr>
          <p:spPr bwMode="gray">
            <a:xfrm>
              <a:off x="1711647" y="5751884"/>
              <a:ext cx="2428875" cy="682625"/>
            </a:xfrm>
            <a:custGeom>
              <a:avLst/>
              <a:gdLst>
                <a:gd name="T0" fmla="*/ 2147483647 w 326"/>
                <a:gd name="T1" fmla="*/ 2147483647 h 99"/>
                <a:gd name="T2" fmla="*/ 111020437 w 326"/>
                <a:gd name="T3" fmla="*/ 1901752154 h 99"/>
                <a:gd name="T4" fmla="*/ 0 w 326"/>
                <a:gd name="T5" fmla="*/ 2147483647 h 99"/>
                <a:gd name="T6" fmla="*/ 2147483647 w 326"/>
                <a:gd name="T7" fmla="*/ 2147483647 h 99"/>
                <a:gd name="T8" fmla="*/ 2147483647 w 326"/>
                <a:gd name="T9" fmla="*/ 665614547 h 99"/>
                <a:gd name="T10" fmla="*/ 2147483647 w 326"/>
                <a:gd name="T11" fmla="*/ 0 h 99"/>
                <a:gd name="T12" fmla="*/ 2147483647 w 326"/>
                <a:gd name="T13" fmla="*/ 2147483647 h 99"/>
                <a:gd name="T14" fmla="*/ 0 60000 65536"/>
                <a:gd name="T15" fmla="*/ 0 60000 65536"/>
                <a:gd name="T16" fmla="*/ 0 60000 65536"/>
                <a:gd name="T17" fmla="*/ 0 60000 65536"/>
                <a:gd name="T18" fmla="*/ 0 60000 65536"/>
                <a:gd name="T19" fmla="*/ 0 60000 65536"/>
                <a:gd name="T20" fmla="*/ 0 60000 65536"/>
                <a:gd name="T21" fmla="*/ 0 w 326"/>
                <a:gd name="T22" fmla="*/ 0 h 99"/>
                <a:gd name="T23" fmla="*/ 326 w 326"/>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6" h="99">
                  <a:moveTo>
                    <a:pt x="119" y="67"/>
                  </a:moveTo>
                  <a:cubicBezTo>
                    <a:pt x="77" y="67"/>
                    <a:pt x="37" y="57"/>
                    <a:pt x="2" y="40"/>
                  </a:cubicBezTo>
                  <a:cubicBezTo>
                    <a:pt x="1" y="51"/>
                    <a:pt x="0" y="63"/>
                    <a:pt x="0" y="74"/>
                  </a:cubicBezTo>
                  <a:cubicBezTo>
                    <a:pt x="36" y="90"/>
                    <a:pt x="76" y="99"/>
                    <a:pt x="119" y="99"/>
                  </a:cubicBezTo>
                  <a:cubicBezTo>
                    <a:pt x="200" y="99"/>
                    <a:pt x="273" y="67"/>
                    <a:pt x="326" y="14"/>
                  </a:cubicBezTo>
                  <a:cubicBezTo>
                    <a:pt x="315" y="10"/>
                    <a:pt x="304" y="5"/>
                    <a:pt x="294" y="0"/>
                  </a:cubicBezTo>
                  <a:cubicBezTo>
                    <a:pt x="247" y="42"/>
                    <a:pt x="186" y="67"/>
                    <a:pt x="119" y="67"/>
                  </a:cubicBezTo>
                  <a:close/>
                </a:path>
              </a:pathLst>
            </a:custGeom>
            <a:solidFill>
              <a:srgbClr val="968C6D"/>
            </a:solidFill>
            <a:ln w="9525" cap="flat" cmpd="sng">
              <a:solidFill>
                <a:srgbClr val="FFFFFF"/>
              </a:solidFill>
              <a:prstDash val="solid"/>
              <a:miter lim="800000"/>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46" name="Freeform 73"/>
            <p:cNvSpPr>
              <a:spLocks/>
            </p:cNvSpPr>
            <p:nvPr/>
          </p:nvSpPr>
          <p:spPr bwMode="gray">
            <a:xfrm>
              <a:off x="3962722" y="3526209"/>
              <a:ext cx="800100" cy="2259012"/>
            </a:xfrm>
            <a:custGeom>
              <a:avLst/>
              <a:gdLst>
                <a:gd name="T0" fmla="*/ 2147483647 w 107"/>
                <a:gd name="T1" fmla="*/ 1233282779 h 328"/>
                <a:gd name="T2" fmla="*/ 2147483647 w 107"/>
                <a:gd name="T3" fmla="*/ 2147483647 h 328"/>
                <a:gd name="T4" fmla="*/ 0 w 107"/>
                <a:gd name="T5" fmla="*/ 2147483647 h 328"/>
                <a:gd name="T6" fmla="*/ 1789247884 w 107"/>
                <a:gd name="T7" fmla="*/ 2147483647 h 328"/>
                <a:gd name="T8" fmla="*/ 2147483647 w 107"/>
                <a:gd name="T9" fmla="*/ 2147483647 h 328"/>
                <a:gd name="T10" fmla="*/ 2147483647 w 107"/>
                <a:gd name="T11" fmla="*/ 0 h 328"/>
                <a:gd name="T12" fmla="*/ 2147483647 w 107"/>
                <a:gd name="T13" fmla="*/ 1233282779 h 328"/>
                <a:gd name="T14" fmla="*/ 0 60000 65536"/>
                <a:gd name="T15" fmla="*/ 0 60000 65536"/>
                <a:gd name="T16" fmla="*/ 0 60000 65536"/>
                <a:gd name="T17" fmla="*/ 0 60000 65536"/>
                <a:gd name="T18" fmla="*/ 0 60000 65536"/>
                <a:gd name="T19" fmla="*/ 0 60000 65536"/>
                <a:gd name="T20" fmla="*/ 0 60000 65536"/>
                <a:gd name="T21" fmla="*/ 0 w 107"/>
                <a:gd name="T22" fmla="*/ 0 h 328"/>
                <a:gd name="T23" fmla="*/ 107 w 107"/>
                <a:gd name="T24" fmla="*/ 328 h 3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328">
                  <a:moveTo>
                    <a:pt x="52" y="26"/>
                  </a:moveTo>
                  <a:cubicBezTo>
                    <a:pt x="67" y="59"/>
                    <a:pt x="75" y="95"/>
                    <a:pt x="75" y="132"/>
                  </a:cubicBezTo>
                  <a:cubicBezTo>
                    <a:pt x="75" y="204"/>
                    <a:pt x="46" y="268"/>
                    <a:pt x="0" y="315"/>
                  </a:cubicBezTo>
                  <a:cubicBezTo>
                    <a:pt x="10" y="320"/>
                    <a:pt x="21" y="325"/>
                    <a:pt x="32" y="328"/>
                  </a:cubicBezTo>
                  <a:cubicBezTo>
                    <a:pt x="78" y="276"/>
                    <a:pt x="107" y="208"/>
                    <a:pt x="107" y="132"/>
                  </a:cubicBezTo>
                  <a:cubicBezTo>
                    <a:pt x="107" y="85"/>
                    <a:pt x="95" y="40"/>
                    <a:pt x="75" y="0"/>
                  </a:cubicBezTo>
                  <a:cubicBezTo>
                    <a:pt x="68" y="9"/>
                    <a:pt x="60" y="18"/>
                    <a:pt x="52" y="26"/>
                  </a:cubicBezTo>
                  <a:close/>
                </a:path>
              </a:pathLst>
            </a:custGeom>
            <a:solidFill>
              <a:srgbClr val="968C6D"/>
            </a:solidFill>
            <a:ln w="9525" cap="flat" cmpd="sng">
              <a:solidFill>
                <a:srgbClr val="FFFFFF"/>
              </a:solidFill>
              <a:prstDash val="solid"/>
              <a:miter lim="800000"/>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47" name="Oval 74"/>
            <p:cNvSpPr>
              <a:spLocks noChangeArrowheads="1"/>
            </p:cNvSpPr>
            <p:nvPr/>
          </p:nvSpPr>
          <p:spPr bwMode="gray">
            <a:xfrm>
              <a:off x="1792610" y="3675434"/>
              <a:ext cx="1603198" cy="1491878"/>
            </a:xfrm>
            <a:prstGeom prst="ellipse">
              <a:avLst/>
            </a:prstGeom>
            <a:solidFill>
              <a:srgbClr val="EAE8E2"/>
            </a:solidFill>
            <a:ln w="3175">
              <a:noFill/>
              <a:miter lim="800000"/>
              <a:headEnd/>
              <a:tailEnd/>
            </a:ln>
          </p:spPr>
          <p:txBody>
            <a:bodyPr lIns="0" rIns="0" anchor="ctr"/>
            <a:lstStyle/>
            <a:p>
              <a:pPr algn="ctr" defTabSz="801688"/>
              <a:r>
                <a:rPr lang="de-DE" sz="2800" b="1" dirty="0" smtClean="0">
                  <a:latin typeface="+mj-lt"/>
                  <a:cs typeface="Arial" charset="0"/>
                </a:rPr>
                <a:t>Services</a:t>
              </a:r>
              <a:endParaRPr lang="de-DE" sz="3200" b="1" dirty="0">
                <a:latin typeface="+mj-lt"/>
                <a:cs typeface="Arial" charset="0"/>
              </a:endParaRPr>
            </a:p>
          </p:txBody>
        </p:sp>
        <p:sp>
          <p:nvSpPr>
            <p:cNvPr id="48" name="Freeform 75"/>
            <p:cNvSpPr>
              <a:spLocks/>
            </p:cNvSpPr>
            <p:nvPr/>
          </p:nvSpPr>
          <p:spPr bwMode="gray">
            <a:xfrm>
              <a:off x="1727522" y="5116884"/>
              <a:ext cx="2171700" cy="1098550"/>
            </a:xfrm>
            <a:custGeom>
              <a:avLst/>
              <a:gdLst>
                <a:gd name="T0" fmla="*/ 2147483647 w 292"/>
                <a:gd name="T1" fmla="*/ 47735102 h 159"/>
                <a:gd name="T2" fmla="*/ 2147483647 w 292"/>
                <a:gd name="T3" fmla="*/ 190940407 h 159"/>
                <a:gd name="T4" fmla="*/ 2147483647 w 292"/>
                <a:gd name="T5" fmla="*/ 0 h 159"/>
                <a:gd name="T6" fmla="*/ 0 w 292"/>
                <a:gd name="T7" fmla="*/ 2147483647 h 159"/>
                <a:gd name="T8" fmla="*/ 2147483647 w 292"/>
                <a:gd name="T9" fmla="*/ 2147483647 h 159"/>
                <a:gd name="T10" fmla="*/ 2147483647 w 292"/>
                <a:gd name="T11" fmla="*/ 2147483647 h 159"/>
                <a:gd name="T12" fmla="*/ 2147483647 w 292"/>
                <a:gd name="T13" fmla="*/ 47735102 h 159"/>
                <a:gd name="T14" fmla="*/ 0 60000 65536"/>
                <a:gd name="T15" fmla="*/ 0 60000 65536"/>
                <a:gd name="T16" fmla="*/ 0 60000 65536"/>
                <a:gd name="T17" fmla="*/ 0 60000 65536"/>
                <a:gd name="T18" fmla="*/ 0 60000 65536"/>
                <a:gd name="T19" fmla="*/ 0 60000 65536"/>
                <a:gd name="T20" fmla="*/ 0 60000 65536"/>
                <a:gd name="T21" fmla="*/ 0 w 292"/>
                <a:gd name="T22" fmla="*/ 0 h 159"/>
                <a:gd name="T23" fmla="*/ 292 w 292"/>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2" h="159">
                  <a:moveTo>
                    <a:pt x="182" y="1"/>
                  </a:moveTo>
                  <a:cubicBezTo>
                    <a:pt x="181" y="2"/>
                    <a:pt x="179" y="3"/>
                    <a:pt x="177" y="4"/>
                  </a:cubicBezTo>
                  <a:cubicBezTo>
                    <a:pt x="137" y="27"/>
                    <a:pt x="88" y="24"/>
                    <a:pt x="51" y="0"/>
                  </a:cubicBezTo>
                  <a:cubicBezTo>
                    <a:pt x="23" y="41"/>
                    <a:pt x="6" y="86"/>
                    <a:pt x="0" y="132"/>
                  </a:cubicBezTo>
                  <a:cubicBezTo>
                    <a:pt x="35" y="149"/>
                    <a:pt x="75" y="159"/>
                    <a:pt x="117" y="159"/>
                  </a:cubicBezTo>
                  <a:cubicBezTo>
                    <a:pt x="184" y="159"/>
                    <a:pt x="245" y="134"/>
                    <a:pt x="292" y="92"/>
                  </a:cubicBezTo>
                  <a:cubicBezTo>
                    <a:pt x="250" y="71"/>
                    <a:pt x="212" y="41"/>
                    <a:pt x="182" y="1"/>
                  </a:cubicBezTo>
                  <a:close/>
                </a:path>
              </a:pathLst>
            </a:custGeom>
            <a:solidFill>
              <a:schemeClr val="accent3"/>
            </a:solidFill>
            <a:ln w="12700" cap="flat" cmpd="sng">
              <a:solidFill>
                <a:srgbClr val="FFFFFF"/>
              </a:solidFill>
              <a:prstDash val="solid"/>
              <a:miter lim="800000"/>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smtClean="0">
                <a:ln>
                  <a:noFill/>
                </a:ln>
                <a:solidFill>
                  <a:sysClr val="windowText" lastClr="000000"/>
                </a:solidFill>
                <a:effectLst/>
                <a:uLnTx/>
                <a:uFillTx/>
              </a:endParaRPr>
            </a:p>
          </p:txBody>
        </p:sp>
        <p:sp>
          <p:nvSpPr>
            <p:cNvPr id="49" name="Freeform 76"/>
            <p:cNvSpPr>
              <a:spLocks/>
            </p:cNvSpPr>
            <p:nvPr/>
          </p:nvSpPr>
          <p:spPr bwMode="gray">
            <a:xfrm>
              <a:off x="3151510" y="3702421"/>
              <a:ext cx="1373187" cy="1993900"/>
            </a:xfrm>
            <a:custGeom>
              <a:avLst/>
              <a:gdLst>
                <a:gd name="T0" fmla="*/ 2147483647 w 184"/>
                <a:gd name="T1" fmla="*/ 0 h 289"/>
                <a:gd name="T2" fmla="*/ 2147483647 w 184"/>
                <a:gd name="T3" fmla="*/ 2147483647 h 289"/>
                <a:gd name="T4" fmla="*/ 0 w 184"/>
                <a:gd name="T5" fmla="*/ 2147483647 h 289"/>
                <a:gd name="T6" fmla="*/ 2147483647 w 184"/>
                <a:gd name="T7" fmla="*/ 2147483647 h 289"/>
                <a:gd name="T8" fmla="*/ 2147483647 w 184"/>
                <a:gd name="T9" fmla="*/ 2147483647 h 289"/>
                <a:gd name="T10" fmla="*/ 2147483647 w 184"/>
                <a:gd name="T11" fmla="*/ 0 h 289"/>
                <a:gd name="T12" fmla="*/ 0 60000 65536"/>
                <a:gd name="T13" fmla="*/ 0 60000 65536"/>
                <a:gd name="T14" fmla="*/ 0 60000 65536"/>
                <a:gd name="T15" fmla="*/ 0 60000 65536"/>
                <a:gd name="T16" fmla="*/ 0 60000 65536"/>
                <a:gd name="T17" fmla="*/ 0 60000 65536"/>
                <a:gd name="T18" fmla="*/ 0 w 184"/>
                <a:gd name="T19" fmla="*/ 0 h 289"/>
                <a:gd name="T20" fmla="*/ 184 w 184"/>
                <a:gd name="T21" fmla="*/ 289 h 289"/>
              </a:gdLst>
              <a:ahLst/>
              <a:cxnLst>
                <a:cxn ang="T12">
                  <a:pos x="T0" y="T1"/>
                </a:cxn>
                <a:cxn ang="T13">
                  <a:pos x="T2" y="T3"/>
                </a:cxn>
                <a:cxn ang="T14">
                  <a:pos x="T4" y="T5"/>
                </a:cxn>
                <a:cxn ang="T15">
                  <a:pos x="T6" y="T7"/>
                </a:cxn>
                <a:cxn ang="T16">
                  <a:pos x="T8" y="T9"/>
                </a:cxn>
                <a:cxn ang="T17">
                  <a:pos x="T10" y="T11"/>
                </a:cxn>
              </a:cxnLst>
              <a:rect l="T18" t="T19" r="T20" b="T21"/>
              <a:pathLst>
                <a:path w="184" h="289">
                  <a:moveTo>
                    <a:pt x="161" y="0"/>
                  </a:moveTo>
                  <a:cubicBezTo>
                    <a:pt x="128" y="34"/>
                    <a:pt x="87" y="60"/>
                    <a:pt x="40" y="76"/>
                  </a:cubicBezTo>
                  <a:cubicBezTo>
                    <a:pt x="52" y="121"/>
                    <a:pt x="36" y="170"/>
                    <a:pt x="0" y="200"/>
                  </a:cubicBezTo>
                  <a:cubicBezTo>
                    <a:pt x="29" y="240"/>
                    <a:pt x="67" y="270"/>
                    <a:pt x="109" y="289"/>
                  </a:cubicBezTo>
                  <a:cubicBezTo>
                    <a:pt x="155" y="242"/>
                    <a:pt x="184" y="178"/>
                    <a:pt x="184" y="106"/>
                  </a:cubicBezTo>
                  <a:cubicBezTo>
                    <a:pt x="184" y="69"/>
                    <a:pt x="176" y="33"/>
                    <a:pt x="161" y="0"/>
                  </a:cubicBezTo>
                  <a:close/>
                </a:path>
              </a:pathLst>
            </a:custGeom>
            <a:solidFill>
              <a:schemeClr val="accent5"/>
            </a:solidFill>
            <a:ln w="12700" cap="flat" cmpd="sng">
              <a:solidFill>
                <a:srgbClr val="FFFFFF"/>
              </a:solidFill>
              <a:prstDash val="solid"/>
              <a:miter lim="800000"/>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0" name="Freeform 77"/>
            <p:cNvSpPr>
              <a:spLocks/>
            </p:cNvSpPr>
            <p:nvPr/>
          </p:nvSpPr>
          <p:spPr bwMode="gray">
            <a:xfrm>
              <a:off x="657547" y="4089771"/>
              <a:ext cx="1362075" cy="1881188"/>
            </a:xfrm>
            <a:custGeom>
              <a:avLst/>
              <a:gdLst>
                <a:gd name="T0" fmla="*/ 2147483647 w 183"/>
                <a:gd name="T1" fmla="*/ 2147483647 h 273"/>
                <a:gd name="T2" fmla="*/ 2147483647 w 183"/>
                <a:gd name="T3" fmla="*/ 759731086 h 273"/>
                <a:gd name="T4" fmla="*/ 166195482 w 183"/>
                <a:gd name="T5" fmla="*/ 379862098 h 273"/>
                <a:gd name="T6" fmla="*/ 0 w 183"/>
                <a:gd name="T7" fmla="*/ 2147483647 h 273"/>
                <a:gd name="T8" fmla="*/ 2147483647 w 183"/>
                <a:gd name="T9" fmla="*/ 2147483647 h 273"/>
                <a:gd name="T10" fmla="*/ 2147483647 w 183"/>
                <a:gd name="T11" fmla="*/ 2147483647 h 273"/>
                <a:gd name="T12" fmla="*/ 2147483647 w 183"/>
                <a:gd name="T13" fmla="*/ 2147483647 h 273"/>
                <a:gd name="T14" fmla="*/ 0 60000 65536"/>
                <a:gd name="T15" fmla="*/ 0 60000 65536"/>
                <a:gd name="T16" fmla="*/ 0 60000 65536"/>
                <a:gd name="T17" fmla="*/ 0 60000 65536"/>
                <a:gd name="T18" fmla="*/ 0 60000 65536"/>
                <a:gd name="T19" fmla="*/ 0 60000 65536"/>
                <a:gd name="T20" fmla="*/ 0 60000 65536"/>
                <a:gd name="T21" fmla="*/ 0 w 183"/>
                <a:gd name="T22" fmla="*/ 0 h 273"/>
                <a:gd name="T23" fmla="*/ 183 w 183"/>
                <a:gd name="T24" fmla="*/ 273 h 2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3" h="273">
                  <a:moveTo>
                    <a:pt x="156" y="108"/>
                  </a:moveTo>
                  <a:cubicBezTo>
                    <a:pt x="139" y="79"/>
                    <a:pt x="136" y="46"/>
                    <a:pt x="144" y="16"/>
                  </a:cubicBezTo>
                  <a:cubicBezTo>
                    <a:pt x="97" y="2"/>
                    <a:pt x="48" y="0"/>
                    <a:pt x="3" y="8"/>
                  </a:cubicBezTo>
                  <a:cubicBezTo>
                    <a:pt x="1" y="21"/>
                    <a:pt x="0" y="34"/>
                    <a:pt x="0" y="47"/>
                  </a:cubicBezTo>
                  <a:cubicBezTo>
                    <a:pt x="0" y="144"/>
                    <a:pt x="53" y="228"/>
                    <a:pt x="131" y="273"/>
                  </a:cubicBezTo>
                  <a:cubicBezTo>
                    <a:pt x="138" y="227"/>
                    <a:pt x="155" y="182"/>
                    <a:pt x="183" y="141"/>
                  </a:cubicBezTo>
                  <a:cubicBezTo>
                    <a:pt x="173" y="132"/>
                    <a:pt x="163" y="121"/>
                    <a:pt x="156" y="108"/>
                  </a:cubicBezTo>
                  <a:close/>
                </a:path>
              </a:pathLst>
            </a:custGeom>
            <a:solidFill>
              <a:schemeClr val="accent1"/>
            </a:solidFill>
            <a:ln w="12700" cap="flat" cmpd="sng">
              <a:solidFill>
                <a:srgbClr val="FFFFFF"/>
              </a:solidFill>
              <a:prstDash val="solid"/>
              <a:miter lim="800000"/>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1" name="Freeform 78"/>
            <p:cNvSpPr>
              <a:spLocks/>
            </p:cNvSpPr>
            <p:nvPr/>
          </p:nvSpPr>
          <p:spPr bwMode="gray">
            <a:xfrm>
              <a:off x="2395860" y="2622921"/>
              <a:ext cx="1920875" cy="1495425"/>
            </a:xfrm>
            <a:custGeom>
              <a:avLst/>
              <a:gdLst>
                <a:gd name="T0" fmla="*/ 2147483647 w 258"/>
                <a:gd name="T1" fmla="*/ 2147483647 h 217"/>
                <a:gd name="T2" fmla="*/ 2147483647 w 258"/>
                <a:gd name="T3" fmla="*/ 2147483647 h 217"/>
                <a:gd name="T4" fmla="*/ 2147483647 w 258"/>
                <a:gd name="T5" fmla="*/ 2147483647 h 217"/>
                <a:gd name="T6" fmla="*/ 1496659192 w 258"/>
                <a:gd name="T7" fmla="*/ 0 h 217"/>
                <a:gd name="T8" fmla="*/ 0 w 258"/>
                <a:gd name="T9" fmla="*/ 47488358 h 217"/>
                <a:gd name="T10" fmla="*/ 1884683204 w 258"/>
                <a:gd name="T11" fmla="*/ 2147483647 h 217"/>
                <a:gd name="T12" fmla="*/ 2147483647 w 258"/>
                <a:gd name="T13" fmla="*/ 2147483647 h 217"/>
                <a:gd name="T14" fmla="*/ 0 60000 65536"/>
                <a:gd name="T15" fmla="*/ 0 60000 65536"/>
                <a:gd name="T16" fmla="*/ 0 60000 65536"/>
                <a:gd name="T17" fmla="*/ 0 60000 65536"/>
                <a:gd name="T18" fmla="*/ 0 60000 65536"/>
                <a:gd name="T19" fmla="*/ 0 60000 65536"/>
                <a:gd name="T20" fmla="*/ 0 60000 65536"/>
                <a:gd name="T21" fmla="*/ 0 w 258"/>
                <a:gd name="T22" fmla="*/ 0 h 217"/>
                <a:gd name="T23" fmla="*/ 258 w 258"/>
                <a:gd name="T24" fmla="*/ 217 h 2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217">
                  <a:moveTo>
                    <a:pt x="132" y="200"/>
                  </a:moveTo>
                  <a:cubicBezTo>
                    <a:pt x="135" y="205"/>
                    <a:pt x="138" y="211"/>
                    <a:pt x="140" y="217"/>
                  </a:cubicBezTo>
                  <a:cubicBezTo>
                    <a:pt x="186" y="200"/>
                    <a:pt x="227" y="174"/>
                    <a:pt x="258" y="140"/>
                  </a:cubicBezTo>
                  <a:cubicBezTo>
                    <a:pt x="215" y="57"/>
                    <a:pt x="128" y="0"/>
                    <a:pt x="27" y="0"/>
                  </a:cubicBezTo>
                  <a:cubicBezTo>
                    <a:pt x="18" y="0"/>
                    <a:pt x="9" y="0"/>
                    <a:pt x="0" y="1"/>
                  </a:cubicBezTo>
                  <a:cubicBezTo>
                    <a:pt x="21" y="43"/>
                    <a:pt x="34" y="90"/>
                    <a:pt x="34" y="140"/>
                  </a:cubicBezTo>
                  <a:cubicBezTo>
                    <a:pt x="74" y="142"/>
                    <a:pt x="111" y="163"/>
                    <a:pt x="132" y="200"/>
                  </a:cubicBezTo>
                  <a:close/>
                </a:path>
              </a:pathLst>
            </a:custGeom>
            <a:solidFill>
              <a:schemeClr val="accent6"/>
            </a:solidFill>
            <a:ln w="12700" cap="flat" cmpd="sng">
              <a:solidFill>
                <a:srgbClr val="FFFFFF"/>
              </a:solidFill>
              <a:prstDash val="solid"/>
              <a:miter lim="800000"/>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smtClean="0">
                <a:ln>
                  <a:noFill/>
                </a:ln>
                <a:solidFill>
                  <a:sysClr val="windowText" lastClr="000000"/>
                </a:solidFill>
                <a:effectLst/>
                <a:uLnTx/>
                <a:uFillTx/>
              </a:endParaRPr>
            </a:p>
          </p:txBody>
        </p:sp>
        <p:sp>
          <p:nvSpPr>
            <p:cNvPr id="52" name="Freeform 79"/>
            <p:cNvSpPr>
              <a:spLocks/>
            </p:cNvSpPr>
            <p:nvPr/>
          </p:nvSpPr>
          <p:spPr bwMode="gray">
            <a:xfrm>
              <a:off x="701997" y="2641971"/>
              <a:ext cx="1843088" cy="1470025"/>
            </a:xfrm>
            <a:custGeom>
              <a:avLst/>
              <a:gdLst>
                <a:gd name="T0" fmla="*/ 2147483647 w 248"/>
                <a:gd name="T1" fmla="*/ 2147483647 h 213"/>
                <a:gd name="T2" fmla="*/ 2147483647 w 248"/>
                <a:gd name="T3" fmla="*/ 2147483647 h 213"/>
                <a:gd name="T4" fmla="*/ 2147483647 w 248"/>
                <a:gd name="T5" fmla="*/ 2147483647 h 213"/>
                <a:gd name="T6" fmla="*/ 2147483647 w 248"/>
                <a:gd name="T7" fmla="*/ 0 h 213"/>
                <a:gd name="T8" fmla="*/ 0 w 248"/>
                <a:gd name="T9" fmla="*/ 2147483647 h 213"/>
                <a:gd name="T10" fmla="*/ 2147483647 w 248"/>
                <a:gd name="T11" fmla="*/ 2147483647 h 213"/>
                <a:gd name="T12" fmla="*/ 0 60000 65536"/>
                <a:gd name="T13" fmla="*/ 0 60000 65536"/>
                <a:gd name="T14" fmla="*/ 0 60000 65536"/>
                <a:gd name="T15" fmla="*/ 0 60000 65536"/>
                <a:gd name="T16" fmla="*/ 0 60000 65536"/>
                <a:gd name="T17" fmla="*/ 0 60000 65536"/>
                <a:gd name="T18" fmla="*/ 0 w 248"/>
                <a:gd name="T19" fmla="*/ 0 h 213"/>
                <a:gd name="T20" fmla="*/ 248 w 248"/>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248" h="213">
                  <a:moveTo>
                    <a:pt x="142" y="213"/>
                  </a:moveTo>
                  <a:cubicBezTo>
                    <a:pt x="152" y="188"/>
                    <a:pt x="170" y="167"/>
                    <a:pt x="194" y="153"/>
                  </a:cubicBezTo>
                  <a:cubicBezTo>
                    <a:pt x="211" y="143"/>
                    <a:pt x="230" y="137"/>
                    <a:pt x="248" y="136"/>
                  </a:cubicBezTo>
                  <a:cubicBezTo>
                    <a:pt x="247" y="87"/>
                    <a:pt x="234" y="41"/>
                    <a:pt x="212" y="0"/>
                  </a:cubicBezTo>
                  <a:cubicBezTo>
                    <a:pt x="106" y="17"/>
                    <a:pt x="22" y="99"/>
                    <a:pt x="0" y="203"/>
                  </a:cubicBezTo>
                  <a:cubicBezTo>
                    <a:pt x="46" y="195"/>
                    <a:pt x="95" y="198"/>
                    <a:pt x="142" y="213"/>
                  </a:cubicBezTo>
                  <a:close/>
                </a:path>
              </a:pathLst>
            </a:custGeom>
            <a:solidFill>
              <a:schemeClr val="accent4"/>
            </a:solidFill>
            <a:ln w="12700">
              <a:solidFill>
                <a:srgbClr val="FFFFFF"/>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58" name="Rectangle 85"/>
            <p:cNvSpPr>
              <a:spLocks noChangeArrowheads="1"/>
            </p:cNvSpPr>
            <p:nvPr/>
          </p:nvSpPr>
          <p:spPr bwMode="gray">
            <a:xfrm>
              <a:off x="3471946" y="4533606"/>
              <a:ext cx="1547812" cy="260298"/>
            </a:xfrm>
            <a:prstGeom prst="rect">
              <a:avLst/>
            </a:prstGeom>
            <a:noFill/>
            <a:ln w="9525">
              <a:noFill/>
              <a:miter lim="800000"/>
              <a:headEnd/>
              <a:tailEnd/>
            </a:ln>
          </p:spPr>
          <p:txBody>
            <a:bodyPr anchor="ctr">
              <a:spAutoFit/>
            </a:bodyPr>
            <a:lstStyle/>
            <a:p>
              <a:pPr marL="0" marR="0" lvl="0" indent="0" algn="just" defTabSz="914400" eaLnBrk="1" fontAlgn="auto" latinLnBrk="0" hangingPunct="1">
                <a:lnSpc>
                  <a:spcPct val="100000"/>
                </a:lnSpc>
                <a:spcBef>
                  <a:spcPct val="20000"/>
                </a:spcBef>
                <a:spcAft>
                  <a:spcPts val="0"/>
                </a:spcAft>
                <a:buClrTx/>
                <a:buSzTx/>
                <a:buFontTx/>
                <a:buNone/>
                <a:tabLst/>
                <a:defRPr/>
              </a:pPr>
              <a:r>
                <a:rPr kumimoji="0" lang="de-DE" sz="1400" b="1" i="0" u="none" strike="noStrike" kern="0" cap="none" spc="0" normalizeH="0" baseline="0" noProof="0" dirty="0" smtClean="0">
                  <a:ln>
                    <a:noFill/>
                  </a:ln>
                  <a:solidFill>
                    <a:srgbClr val="FFFFFF"/>
                  </a:solidFill>
                  <a:effectLst/>
                  <a:uLnTx/>
                  <a:uFillTx/>
                  <a:latin typeface="+mj-lt"/>
                  <a:cs typeface="Arial" charset="0"/>
                </a:rPr>
                <a:t>Leisure Tours</a:t>
              </a:r>
            </a:p>
          </p:txBody>
        </p:sp>
        <p:sp>
          <p:nvSpPr>
            <p:cNvPr id="59" name="Rectangle 86"/>
            <p:cNvSpPr>
              <a:spLocks noChangeArrowheads="1"/>
            </p:cNvSpPr>
            <p:nvPr/>
          </p:nvSpPr>
          <p:spPr bwMode="gray">
            <a:xfrm>
              <a:off x="2040258" y="5585609"/>
              <a:ext cx="1546225" cy="260298"/>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de-DE" sz="1400" b="1" i="0" u="none" strike="noStrike" kern="0" cap="none" spc="0" normalizeH="0" baseline="0" noProof="0" dirty="0" smtClean="0">
                  <a:ln>
                    <a:noFill/>
                  </a:ln>
                  <a:solidFill>
                    <a:srgbClr val="FFFFFF"/>
                  </a:solidFill>
                  <a:effectLst/>
                  <a:uLnTx/>
                  <a:uFillTx/>
                  <a:latin typeface="+mj-lt"/>
                  <a:cs typeface="Arial" charset="0"/>
                </a:rPr>
                <a:t>Accommodation</a:t>
              </a:r>
            </a:p>
          </p:txBody>
        </p:sp>
        <p:sp>
          <p:nvSpPr>
            <p:cNvPr id="60" name="Rectangle 87"/>
            <p:cNvSpPr>
              <a:spLocks noChangeArrowheads="1"/>
            </p:cNvSpPr>
            <p:nvPr/>
          </p:nvSpPr>
          <p:spPr bwMode="gray">
            <a:xfrm>
              <a:off x="1360739" y="3100759"/>
              <a:ext cx="1311275" cy="442506"/>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de-DE" sz="1400" b="1" i="0" u="none" strike="noStrike" kern="0" cap="none" spc="0" normalizeH="0" baseline="0" noProof="0" dirty="0" smtClean="0">
                  <a:ln>
                    <a:noFill/>
                  </a:ln>
                  <a:solidFill>
                    <a:srgbClr val="FFFFFF"/>
                  </a:solidFill>
                  <a:effectLst/>
                  <a:uLnTx/>
                  <a:uFillTx/>
                  <a:latin typeface="+mj-lt"/>
                  <a:cs typeface="Arial" charset="0"/>
                </a:rPr>
                <a:t>Student Transportation</a:t>
              </a:r>
            </a:p>
          </p:txBody>
        </p:sp>
        <p:sp>
          <p:nvSpPr>
            <p:cNvPr id="61" name="Rectangle 88"/>
            <p:cNvSpPr>
              <a:spLocks noChangeArrowheads="1"/>
            </p:cNvSpPr>
            <p:nvPr/>
          </p:nvSpPr>
          <p:spPr bwMode="gray">
            <a:xfrm>
              <a:off x="833817" y="4578723"/>
              <a:ext cx="1179513" cy="62471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de-DE" sz="1400" b="1" i="0" u="none" strike="noStrike" kern="0" cap="none" spc="0" normalizeH="0" baseline="0" noProof="0" dirty="0" smtClean="0">
                  <a:ln>
                    <a:noFill/>
                  </a:ln>
                  <a:solidFill>
                    <a:srgbClr val="FFFFFF"/>
                  </a:solidFill>
                  <a:effectLst/>
                  <a:uLnTx/>
                  <a:uFillTx/>
                  <a:latin typeface="+mj-lt"/>
                  <a:cs typeface="Arial" charset="0"/>
                </a:rPr>
                <a:t>Ticketing &amp; Foreign</a:t>
              </a:r>
              <a:r>
                <a:rPr kumimoji="0" lang="de-DE" sz="1400" b="1" i="0" u="none" strike="noStrike" kern="0" cap="none" spc="0" normalizeH="0" noProof="0" dirty="0" smtClean="0">
                  <a:ln>
                    <a:noFill/>
                  </a:ln>
                  <a:solidFill>
                    <a:srgbClr val="FFFFFF"/>
                  </a:solidFill>
                  <a:effectLst/>
                  <a:uLnTx/>
                  <a:uFillTx/>
                  <a:latin typeface="+mj-lt"/>
                  <a:cs typeface="Arial" charset="0"/>
                </a:rPr>
                <a:t> Exchange</a:t>
              </a:r>
              <a:endParaRPr kumimoji="0" lang="de-DE" sz="1400" b="1" i="0" u="none" strike="noStrike" kern="0" cap="none" spc="0" normalizeH="0" baseline="0" noProof="0" dirty="0" smtClean="0">
                <a:ln>
                  <a:noFill/>
                </a:ln>
                <a:solidFill>
                  <a:srgbClr val="FFFFFF"/>
                </a:solidFill>
                <a:effectLst/>
                <a:uLnTx/>
                <a:uFillTx/>
                <a:latin typeface="+mj-lt"/>
                <a:cs typeface="Arial" charset="0"/>
              </a:endParaRPr>
            </a:p>
          </p:txBody>
        </p:sp>
        <p:sp>
          <p:nvSpPr>
            <p:cNvPr id="62" name="Rectangle 89"/>
            <p:cNvSpPr>
              <a:spLocks noChangeArrowheads="1"/>
            </p:cNvSpPr>
            <p:nvPr/>
          </p:nvSpPr>
          <p:spPr bwMode="gray">
            <a:xfrm>
              <a:off x="2733307" y="3050162"/>
              <a:ext cx="1171575" cy="442506"/>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20000"/>
                </a:spcBef>
                <a:spcAft>
                  <a:spcPts val="0"/>
                </a:spcAft>
                <a:buClrTx/>
                <a:buSzTx/>
                <a:buFontTx/>
                <a:buNone/>
                <a:tabLst/>
                <a:defRPr/>
              </a:pPr>
              <a:r>
                <a:rPr kumimoji="0" lang="de-DE" sz="1400" b="1" i="0" u="none" strike="noStrike" kern="0" cap="none" spc="0" normalizeH="0" baseline="0" noProof="0" dirty="0" smtClean="0">
                  <a:ln>
                    <a:noFill/>
                  </a:ln>
                  <a:solidFill>
                    <a:srgbClr val="FFFFFF"/>
                  </a:solidFill>
                  <a:effectLst/>
                  <a:uLnTx/>
                  <a:uFillTx/>
                  <a:latin typeface="+mj-lt"/>
                  <a:cs typeface="Arial" charset="0"/>
                </a:rPr>
                <a:t>Staff Transportation</a:t>
              </a:r>
            </a:p>
          </p:txBody>
        </p:sp>
      </p:grpSp>
    </p:spTree>
    <p:extLst>
      <p:ext uri="{BB962C8B-B14F-4D97-AF65-F5344CB8AC3E}">
        <p14:creationId xmlns:p14="http://schemas.microsoft.com/office/powerpoint/2010/main" val="3571024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552" y="134091"/>
            <a:ext cx="3662477" cy="830997"/>
          </a:xfrm>
          <a:prstGeom prst="rect">
            <a:avLst/>
          </a:prstGeom>
          <a:noFill/>
        </p:spPr>
        <p:txBody>
          <a:bodyPr wrap="none" lIns="91440" tIns="45720" rIns="91440" bIns="45720">
            <a:spAutoFit/>
          </a:bodyPr>
          <a:lstStyle/>
          <a:p>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Leisure Travel</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TextBox 1"/>
          <p:cNvSpPr txBox="1"/>
          <p:nvPr/>
        </p:nvSpPr>
        <p:spPr>
          <a:xfrm>
            <a:off x="5538256" y="1811559"/>
            <a:ext cx="6049686" cy="3416320"/>
          </a:xfrm>
          <a:prstGeom prst="rect">
            <a:avLst/>
          </a:prstGeom>
          <a:noFill/>
        </p:spPr>
        <p:txBody>
          <a:bodyPr wrap="square" rtlCol="0">
            <a:spAutoFit/>
          </a:bodyPr>
          <a:lstStyle/>
          <a:p>
            <a:r>
              <a:rPr lang="en-US" dirty="0">
                <a:solidFill>
                  <a:srgbClr val="0070C0"/>
                </a:solidFill>
                <a:ea typeface="Times New Roman" panose="02020603050405020304" pitchFamily="18" charset="0"/>
                <a:cs typeface="Times New Roman" panose="02020603050405020304" pitchFamily="18" charset="0"/>
              </a:rPr>
              <a:t>We provide the best in the class vehicles ranging from 4 seater to 50 seater vehicles with A/C and non A/C segment, for all desired local or outstation trips.</a:t>
            </a:r>
          </a:p>
          <a:p>
            <a:endParaRPr lang="en-US" dirty="0">
              <a:solidFill>
                <a:srgbClr val="0070C0"/>
              </a:solidFill>
              <a:ea typeface="Times New Roman" panose="02020603050405020304" pitchFamily="18" charset="0"/>
              <a:cs typeface="Times New Roman" panose="02020603050405020304" pitchFamily="18" charset="0"/>
            </a:endParaRPr>
          </a:p>
          <a:p>
            <a:r>
              <a:rPr lang="en-US" dirty="0">
                <a:solidFill>
                  <a:srgbClr val="0070C0"/>
                </a:solidFill>
                <a:ea typeface="Times New Roman" panose="02020603050405020304" pitchFamily="18" charset="0"/>
                <a:cs typeface="Times New Roman" panose="02020603050405020304" pitchFamily="18" charset="0"/>
              </a:rPr>
              <a:t>Vehicles are provided with our most sophisticated modern coaches and cabs with well groomed chauffer's to </a:t>
            </a:r>
            <a:r>
              <a:rPr lang="en-US" dirty="0" smtClean="0">
                <a:solidFill>
                  <a:srgbClr val="0070C0"/>
                </a:solidFill>
                <a:ea typeface="Times New Roman" panose="02020603050405020304" pitchFamily="18" charset="0"/>
                <a:cs typeface="Times New Roman" panose="02020603050405020304" pitchFamily="18" charset="0"/>
              </a:rPr>
              <a:t>travel to </a:t>
            </a:r>
            <a:r>
              <a:rPr lang="en-US" dirty="0">
                <a:solidFill>
                  <a:srgbClr val="0070C0"/>
                </a:solidFill>
                <a:ea typeface="Times New Roman" panose="02020603050405020304" pitchFamily="18" charset="0"/>
                <a:cs typeface="Times New Roman" panose="02020603050405020304" pitchFamily="18" charset="0"/>
              </a:rPr>
              <a:t>any destination of your choice. </a:t>
            </a:r>
          </a:p>
          <a:p>
            <a:endParaRPr lang="en-US" dirty="0">
              <a:solidFill>
                <a:srgbClr val="0070C0"/>
              </a:solidFill>
              <a:ea typeface="Times New Roman" panose="02020603050405020304" pitchFamily="18" charset="0"/>
              <a:cs typeface="Times New Roman" panose="02020603050405020304" pitchFamily="18" charset="0"/>
            </a:endParaRPr>
          </a:p>
          <a:p>
            <a:r>
              <a:rPr lang="en-US" dirty="0">
                <a:solidFill>
                  <a:srgbClr val="0070C0"/>
                </a:solidFill>
                <a:ea typeface="Times New Roman" panose="02020603050405020304" pitchFamily="18" charset="0"/>
                <a:cs typeface="Times New Roman" panose="02020603050405020304" pitchFamily="18" charset="0"/>
              </a:rPr>
              <a:t>SST is pioneer in </a:t>
            </a:r>
            <a:r>
              <a:rPr lang="en-US" dirty="0" smtClean="0">
                <a:solidFill>
                  <a:srgbClr val="0070C0"/>
                </a:solidFill>
                <a:ea typeface="Times New Roman" panose="02020603050405020304" pitchFamily="18" charset="0"/>
                <a:cs typeface="Times New Roman" panose="02020603050405020304" pitchFamily="18" charset="0"/>
              </a:rPr>
              <a:t>travel </a:t>
            </a:r>
            <a:r>
              <a:rPr lang="en-US" dirty="0">
                <a:solidFill>
                  <a:srgbClr val="0070C0"/>
                </a:solidFill>
                <a:ea typeface="Times New Roman" panose="02020603050405020304" pitchFamily="18" charset="0"/>
                <a:cs typeface="Times New Roman" panose="02020603050405020304" pitchFamily="18" charset="0"/>
              </a:rPr>
              <a:t>industry providing the best hospitality and unmatched services to our customers since 5 decades. We ensure utmost care taken </a:t>
            </a:r>
            <a:r>
              <a:rPr lang="en-US" dirty="0" smtClean="0">
                <a:solidFill>
                  <a:srgbClr val="0070C0"/>
                </a:solidFill>
                <a:ea typeface="Times New Roman" panose="02020603050405020304" pitchFamily="18" charset="0"/>
                <a:cs typeface="Times New Roman" panose="02020603050405020304" pitchFamily="18" charset="0"/>
              </a:rPr>
              <a:t>with the </a:t>
            </a:r>
            <a:r>
              <a:rPr lang="en-US" dirty="0">
                <a:solidFill>
                  <a:srgbClr val="0070C0"/>
                </a:solidFill>
                <a:ea typeface="Times New Roman" panose="02020603050405020304" pitchFamily="18" charset="0"/>
                <a:cs typeface="Times New Roman" panose="02020603050405020304" pitchFamily="18" charset="0"/>
              </a:rPr>
              <a:t>quality of </a:t>
            </a:r>
            <a:r>
              <a:rPr lang="en-US" dirty="0" smtClean="0">
                <a:solidFill>
                  <a:srgbClr val="0070C0"/>
                </a:solidFill>
                <a:ea typeface="Times New Roman" panose="02020603050405020304" pitchFamily="18" charset="0"/>
                <a:cs typeface="Times New Roman" panose="02020603050405020304" pitchFamily="18" charset="0"/>
              </a:rPr>
              <a:t>vehicle </a:t>
            </a:r>
            <a:r>
              <a:rPr lang="en-US" dirty="0">
                <a:solidFill>
                  <a:srgbClr val="0070C0"/>
                </a:solidFill>
                <a:ea typeface="Times New Roman" panose="02020603050405020304" pitchFamily="18" charset="0"/>
                <a:cs typeface="Times New Roman" panose="02020603050405020304" pitchFamily="18" charset="0"/>
              </a:rPr>
              <a:t>and satisfaction of our loved customers.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713" y="1805862"/>
            <a:ext cx="4978400" cy="3318933"/>
          </a:xfrm>
          <a:prstGeom prst="rect">
            <a:avLst/>
          </a:prstGeom>
        </p:spPr>
      </p:pic>
    </p:spTree>
    <p:extLst>
      <p:ext uri="{BB962C8B-B14F-4D97-AF65-F5344CB8AC3E}">
        <p14:creationId xmlns:p14="http://schemas.microsoft.com/office/powerpoint/2010/main" val="2236472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552" y="134091"/>
            <a:ext cx="5284973" cy="830997"/>
          </a:xfrm>
          <a:prstGeom prst="rect">
            <a:avLst/>
          </a:prstGeom>
          <a:noFill/>
        </p:spPr>
        <p:txBody>
          <a:bodyPr wrap="none" lIns="91440" tIns="45720" rIns="91440" bIns="45720">
            <a:spAutoFit/>
          </a:bodyPr>
          <a:lstStyle/>
          <a:p>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Staff Transportation</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TextBox 1"/>
          <p:cNvSpPr txBox="1"/>
          <p:nvPr/>
        </p:nvSpPr>
        <p:spPr>
          <a:xfrm>
            <a:off x="571964" y="1479601"/>
            <a:ext cx="6734627" cy="4401205"/>
          </a:xfrm>
          <a:prstGeom prst="rect">
            <a:avLst/>
          </a:prstGeom>
          <a:noFill/>
        </p:spPr>
        <p:txBody>
          <a:bodyPr wrap="square" rtlCol="0">
            <a:spAutoFit/>
          </a:bodyPr>
          <a:lstStyle/>
          <a:p>
            <a:pPr algn="just"/>
            <a:r>
              <a:rPr lang="en-US" sz="1600" dirty="0">
                <a:solidFill>
                  <a:srgbClr val="0070C0"/>
                </a:solidFill>
                <a:ea typeface="Times New Roman" panose="02020603050405020304" pitchFamily="18" charset="0"/>
                <a:cs typeface="Times New Roman" panose="02020603050405020304" pitchFamily="18" charset="0"/>
              </a:rPr>
              <a:t>SST is engaged in providing dedicated transport facility to the corporate sector for the commutation of their employees on a 24 X 7 basis.</a:t>
            </a:r>
          </a:p>
          <a:p>
            <a:pPr algn="just"/>
            <a:endParaRPr lang="en-US" sz="1600" dirty="0">
              <a:solidFill>
                <a:srgbClr val="0070C0"/>
              </a:solidFill>
              <a:ea typeface="Times New Roman" panose="02020603050405020304" pitchFamily="18" charset="0"/>
              <a:cs typeface="Times New Roman" panose="02020603050405020304" pitchFamily="18" charset="0"/>
            </a:endParaRPr>
          </a:p>
          <a:p>
            <a:pPr algn="just"/>
            <a:r>
              <a:rPr lang="en-US" sz="1600" dirty="0">
                <a:solidFill>
                  <a:srgbClr val="0070C0"/>
                </a:solidFill>
                <a:ea typeface="Times New Roman" panose="02020603050405020304" pitchFamily="18" charset="0"/>
                <a:cs typeface="Times New Roman" panose="02020603050405020304" pitchFamily="18" charset="0"/>
              </a:rPr>
              <a:t>We operate over </a:t>
            </a:r>
            <a:r>
              <a:rPr lang="en-US" sz="1600" dirty="0" smtClean="0">
                <a:solidFill>
                  <a:srgbClr val="0070C0"/>
                </a:solidFill>
                <a:ea typeface="Times New Roman" panose="02020603050405020304" pitchFamily="18" charset="0"/>
                <a:cs typeface="Times New Roman" panose="02020603050405020304" pitchFamily="18" charset="0"/>
              </a:rPr>
              <a:t>1000 </a:t>
            </a:r>
            <a:r>
              <a:rPr lang="en-US" sz="1600" dirty="0">
                <a:solidFill>
                  <a:srgbClr val="0070C0"/>
                </a:solidFill>
                <a:ea typeface="Times New Roman" panose="02020603050405020304" pitchFamily="18" charset="0"/>
                <a:cs typeface="Times New Roman" panose="02020603050405020304" pitchFamily="18" charset="0"/>
              </a:rPr>
              <a:t>vehicles </a:t>
            </a:r>
            <a:r>
              <a:rPr lang="en-US" sz="1600" dirty="0" smtClean="0">
                <a:solidFill>
                  <a:srgbClr val="0070C0"/>
                </a:solidFill>
                <a:ea typeface="Times New Roman" panose="02020603050405020304" pitchFamily="18" charset="0"/>
                <a:cs typeface="Times New Roman" panose="02020603050405020304" pitchFamily="18" charset="0"/>
              </a:rPr>
              <a:t>on </a:t>
            </a:r>
            <a:r>
              <a:rPr lang="en-US" sz="1600" dirty="0">
                <a:solidFill>
                  <a:srgbClr val="0070C0"/>
                </a:solidFill>
                <a:ea typeface="Times New Roman" panose="02020603050405020304" pitchFamily="18" charset="0"/>
                <a:cs typeface="Times New Roman" panose="02020603050405020304" pitchFamily="18" charset="0"/>
              </a:rPr>
              <a:t>24/7 basis to cater to the business requirement of our esteemed clients located in various parts of Bengaluru city. Transportation is provided to all major </a:t>
            </a:r>
            <a:r>
              <a:rPr lang="en-US" sz="1600" dirty="0" smtClean="0">
                <a:solidFill>
                  <a:srgbClr val="0070C0"/>
                </a:solidFill>
                <a:ea typeface="Times New Roman" panose="02020603050405020304" pitchFamily="18" charset="0"/>
                <a:cs typeface="Times New Roman" panose="02020603050405020304" pitchFamily="18" charset="0"/>
              </a:rPr>
              <a:t>Software, BPO &amp; Manufacturing companies</a:t>
            </a:r>
            <a:r>
              <a:rPr lang="en-US" sz="1600" dirty="0">
                <a:solidFill>
                  <a:srgbClr val="0070C0"/>
                </a:solidFill>
                <a:ea typeface="Times New Roman" panose="02020603050405020304" pitchFamily="18" charset="0"/>
                <a:cs typeface="Times New Roman" panose="02020603050405020304" pitchFamily="18" charset="0"/>
              </a:rPr>
              <a:t>. </a:t>
            </a:r>
            <a:endParaRPr lang="en-US" sz="1600" dirty="0" smtClean="0">
              <a:solidFill>
                <a:srgbClr val="0070C0"/>
              </a:solidFill>
              <a:ea typeface="Times New Roman" panose="02020603050405020304" pitchFamily="18" charset="0"/>
              <a:cs typeface="Times New Roman" panose="02020603050405020304" pitchFamily="18" charset="0"/>
            </a:endParaRPr>
          </a:p>
          <a:p>
            <a:pPr algn="just"/>
            <a:endParaRPr lang="en-US" sz="1600" dirty="0">
              <a:solidFill>
                <a:srgbClr val="0070C0"/>
              </a:solidFill>
              <a:ea typeface="Times New Roman" panose="02020603050405020304" pitchFamily="18" charset="0"/>
              <a:cs typeface="Times New Roman" panose="02020603050405020304" pitchFamily="18" charset="0"/>
            </a:endParaRPr>
          </a:p>
          <a:p>
            <a:pPr algn="just"/>
            <a:r>
              <a:rPr lang="en-US" sz="1600" dirty="0" smtClean="0">
                <a:solidFill>
                  <a:srgbClr val="0070C0"/>
                </a:solidFill>
                <a:ea typeface="Times New Roman" panose="02020603050405020304" pitchFamily="18" charset="0"/>
                <a:cs typeface="Times New Roman" panose="02020603050405020304" pitchFamily="18" charset="0"/>
              </a:rPr>
              <a:t>We </a:t>
            </a:r>
            <a:r>
              <a:rPr lang="en-US" sz="1600" dirty="0">
                <a:solidFill>
                  <a:srgbClr val="0070C0"/>
                </a:solidFill>
                <a:ea typeface="Times New Roman" panose="02020603050405020304" pitchFamily="18" charset="0"/>
                <a:cs typeface="Times New Roman" panose="02020603050405020304" pitchFamily="18" charset="0"/>
              </a:rPr>
              <a:t>provide vehicles ranging from 4 seater to 50 seater with A/C and non A/C segment which includes </a:t>
            </a:r>
            <a:r>
              <a:rPr lang="en-US" sz="1600" dirty="0" err="1">
                <a:solidFill>
                  <a:srgbClr val="0070C0"/>
                </a:solidFill>
                <a:ea typeface="Times New Roman" panose="02020603050405020304" pitchFamily="18" charset="0"/>
                <a:cs typeface="Times New Roman" panose="02020603050405020304" pitchFamily="18" charset="0"/>
              </a:rPr>
              <a:t>Indica</a:t>
            </a:r>
            <a:r>
              <a:rPr lang="en-US" sz="1600" dirty="0">
                <a:solidFill>
                  <a:srgbClr val="0070C0"/>
                </a:solidFill>
                <a:ea typeface="Times New Roman" panose="02020603050405020304" pitchFamily="18" charset="0"/>
                <a:cs typeface="Times New Roman" panose="02020603050405020304" pitchFamily="18" charset="0"/>
              </a:rPr>
              <a:t>, Sumo, </a:t>
            </a:r>
            <a:r>
              <a:rPr lang="en-US" sz="1600" dirty="0" err="1">
                <a:solidFill>
                  <a:srgbClr val="0070C0"/>
                </a:solidFill>
                <a:ea typeface="Times New Roman" panose="02020603050405020304" pitchFamily="18" charset="0"/>
                <a:cs typeface="Times New Roman" panose="02020603050405020304" pitchFamily="18" charset="0"/>
              </a:rPr>
              <a:t>Xylo</a:t>
            </a:r>
            <a:r>
              <a:rPr lang="en-US" sz="1600" dirty="0">
                <a:solidFill>
                  <a:srgbClr val="0070C0"/>
                </a:solidFill>
                <a:ea typeface="Times New Roman" panose="02020603050405020304" pitchFamily="18" charset="0"/>
                <a:cs typeface="Times New Roman" panose="02020603050405020304" pitchFamily="18" charset="0"/>
              </a:rPr>
              <a:t>, Swift, </a:t>
            </a:r>
            <a:r>
              <a:rPr lang="en-US" sz="1600" dirty="0" err="1">
                <a:solidFill>
                  <a:srgbClr val="0070C0"/>
                </a:solidFill>
                <a:ea typeface="Times New Roman" panose="02020603050405020304" pitchFamily="18" charset="0"/>
                <a:cs typeface="Times New Roman" panose="02020603050405020304" pitchFamily="18" charset="0"/>
              </a:rPr>
              <a:t>Etios</a:t>
            </a:r>
            <a:r>
              <a:rPr lang="en-US" sz="1600" dirty="0">
                <a:solidFill>
                  <a:srgbClr val="0070C0"/>
                </a:solidFill>
                <a:ea typeface="Times New Roman" panose="02020603050405020304" pitchFamily="18" charset="0"/>
                <a:cs typeface="Times New Roman" panose="02020603050405020304" pitchFamily="18" charset="0"/>
              </a:rPr>
              <a:t>, </a:t>
            </a:r>
            <a:r>
              <a:rPr lang="en-US" sz="1600" dirty="0" err="1">
                <a:solidFill>
                  <a:srgbClr val="0070C0"/>
                </a:solidFill>
                <a:ea typeface="Times New Roman" panose="02020603050405020304" pitchFamily="18" charset="0"/>
                <a:cs typeface="Times New Roman" panose="02020603050405020304" pitchFamily="18" charset="0"/>
              </a:rPr>
              <a:t>Innova</a:t>
            </a:r>
            <a:r>
              <a:rPr lang="en-US" sz="1600" dirty="0">
                <a:solidFill>
                  <a:srgbClr val="0070C0"/>
                </a:solidFill>
                <a:ea typeface="Times New Roman" panose="02020603050405020304" pitchFamily="18" charset="0"/>
                <a:cs typeface="Times New Roman" panose="02020603050405020304" pitchFamily="18" charset="0"/>
              </a:rPr>
              <a:t>, T </a:t>
            </a:r>
            <a:r>
              <a:rPr lang="en-US" sz="1600" dirty="0" err="1">
                <a:solidFill>
                  <a:srgbClr val="0070C0"/>
                </a:solidFill>
                <a:ea typeface="Times New Roman" panose="02020603050405020304" pitchFamily="18" charset="0"/>
                <a:cs typeface="Times New Roman" panose="02020603050405020304" pitchFamily="18" charset="0"/>
              </a:rPr>
              <a:t>T</a:t>
            </a:r>
            <a:r>
              <a:rPr lang="en-US" sz="1600" dirty="0">
                <a:solidFill>
                  <a:srgbClr val="0070C0"/>
                </a:solidFill>
                <a:ea typeface="Times New Roman" panose="02020603050405020304" pitchFamily="18" charset="0"/>
                <a:cs typeface="Times New Roman" panose="02020603050405020304" pitchFamily="18" charset="0"/>
              </a:rPr>
              <a:t>, Mazda &amp; buses, integrated with latest </a:t>
            </a:r>
            <a:r>
              <a:rPr lang="en-US" sz="1600" dirty="0" smtClean="0">
                <a:solidFill>
                  <a:srgbClr val="0070C0"/>
                </a:solidFill>
                <a:ea typeface="Times New Roman" panose="02020603050405020304" pitchFamily="18" charset="0"/>
                <a:cs typeface="Times New Roman" panose="02020603050405020304" pitchFamily="18" charset="0"/>
              </a:rPr>
              <a:t>GPS technology </a:t>
            </a:r>
            <a:r>
              <a:rPr lang="en-US" sz="1600" dirty="0">
                <a:solidFill>
                  <a:srgbClr val="0070C0"/>
                </a:solidFill>
                <a:ea typeface="Times New Roman" panose="02020603050405020304" pitchFamily="18" charset="0"/>
                <a:cs typeface="Times New Roman" panose="02020603050405020304" pitchFamily="18" charset="0"/>
              </a:rPr>
              <a:t>to track &amp; monitor vehicles movement </a:t>
            </a:r>
            <a:r>
              <a:rPr lang="en-US" sz="1600" dirty="0" smtClean="0">
                <a:solidFill>
                  <a:srgbClr val="0070C0"/>
                </a:solidFill>
                <a:ea typeface="Times New Roman" panose="02020603050405020304" pitchFamily="18" charset="0"/>
                <a:cs typeface="Times New Roman" panose="02020603050405020304" pitchFamily="18" charset="0"/>
              </a:rPr>
              <a:t>and </a:t>
            </a:r>
            <a:r>
              <a:rPr lang="en-US" sz="1600" dirty="0">
                <a:solidFill>
                  <a:srgbClr val="0070C0"/>
                </a:solidFill>
                <a:ea typeface="Times New Roman" panose="02020603050405020304" pitchFamily="18" charset="0"/>
                <a:cs typeface="Times New Roman" panose="02020603050405020304" pitchFamily="18" charset="0"/>
              </a:rPr>
              <a:t>routing applications, keeping safety and security of all employees, especially female employees </a:t>
            </a:r>
            <a:r>
              <a:rPr lang="en-US" sz="1600" dirty="0" smtClean="0">
                <a:solidFill>
                  <a:srgbClr val="0070C0"/>
                </a:solidFill>
                <a:ea typeface="Times New Roman" panose="02020603050405020304" pitchFamily="18" charset="0"/>
                <a:cs typeface="Times New Roman" panose="02020603050405020304" pitchFamily="18" charset="0"/>
              </a:rPr>
              <a:t>as </a:t>
            </a:r>
            <a:r>
              <a:rPr lang="en-US" sz="1600" dirty="0">
                <a:solidFill>
                  <a:srgbClr val="0070C0"/>
                </a:solidFill>
                <a:ea typeface="Times New Roman" panose="02020603050405020304" pitchFamily="18" charset="0"/>
                <a:cs typeface="Times New Roman" panose="02020603050405020304" pitchFamily="18" charset="0"/>
              </a:rPr>
              <a:t>top priority.</a:t>
            </a:r>
          </a:p>
          <a:p>
            <a:pPr algn="just"/>
            <a:endParaRPr lang="en-US" sz="1600" dirty="0">
              <a:solidFill>
                <a:srgbClr val="0070C0"/>
              </a:solidFill>
              <a:ea typeface="Times New Roman" panose="02020603050405020304" pitchFamily="18" charset="0"/>
              <a:cs typeface="Times New Roman" panose="02020603050405020304" pitchFamily="18" charset="0"/>
            </a:endParaRPr>
          </a:p>
          <a:p>
            <a:pPr algn="just"/>
            <a:r>
              <a:rPr lang="en-US" sz="1600" dirty="0" smtClean="0">
                <a:solidFill>
                  <a:srgbClr val="0070C0"/>
                </a:solidFill>
                <a:ea typeface="Times New Roman" panose="02020603050405020304" pitchFamily="18" charset="0"/>
                <a:cs typeface="Times New Roman" panose="02020603050405020304" pitchFamily="18" charset="0"/>
              </a:rPr>
              <a:t>We ensure that </a:t>
            </a:r>
            <a:r>
              <a:rPr lang="en-US" sz="1600" dirty="0">
                <a:solidFill>
                  <a:srgbClr val="0070C0"/>
                </a:solidFill>
                <a:ea typeface="Times New Roman" panose="02020603050405020304" pitchFamily="18" charset="0"/>
                <a:cs typeface="Times New Roman" panose="02020603050405020304" pitchFamily="18" charset="0"/>
              </a:rPr>
              <a:t>integrity and transparency of data management are captured accurately with right information as per client requirement. </a:t>
            </a:r>
          </a:p>
          <a:p>
            <a:endParaRPr lang="en-US" sz="1600" dirty="0">
              <a:solidFill>
                <a:srgbClr val="0070C0"/>
              </a:solidFill>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8566" y="2056412"/>
            <a:ext cx="3721100" cy="2790825"/>
          </a:xfrm>
          <a:prstGeom prst="rect">
            <a:avLst/>
          </a:prstGeom>
        </p:spPr>
      </p:pic>
    </p:spTree>
    <p:extLst>
      <p:ext uri="{BB962C8B-B14F-4D97-AF65-F5344CB8AC3E}">
        <p14:creationId xmlns:p14="http://schemas.microsoft.com/office/powerpoint/2010/main" val="467972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552" y="134091"/>
            <a:ext cx="6106159" cy="830997"/>
          </a:xfrm>
          <a:prstGeom prst="rect">
            <a:avLst/>
          </a:prstGeom>
          <a:noFill/>
        </p:spPr>
        <p:txBody>
          <a:bodyPr wrap="none" lIns="91440" tIns="45720" rIns="91440" bIns="45720">
            <a:spAutoFit/>
          </a:bodyPr>
          <a:lstStyle/>
          <a:p>
            <a:r>
              <a:rPr lang="en-US" sz="48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Student Transportation</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TextBox 1"/>
          <p:cNvSpPr txBox="1"/>
          <p:nvPr/>
        </p:nvSpPr>
        <p:spPr>
          <a:xfrm>
            <a:off x="643610" y="1618707"/>
            <a:ext cx="6098011" cy="3708708"/>
          </a:xfrm>
          <a:prstGeom prst="rect">
            <a:avLst/>
          </a:prstGeom>
          <a:noFill/>
        </p:spPr>
        <p:txBody>
          <a:bodyPr wrap="square" rtlCol="0">
            <a:spAutoFit/>
          </a:bodyPr>
          <a:lstStyle/>
          <a:p>
            <a:pPr algn="just"/>
            <a:r>
              <a:rPr lang="en-US" sz="1600" dirty="0" smtClean="0">
                <a:solidFill>
                  <a:srgbClr val="0070C0"/>
                </a:solidFill>
                <a:ea typeface="Times New Roman" panose="02020603050405020304" pitchFamily="18" charset="0"/>
                <a:cs typeface="Times New Roman" panose="02020603050405020304" pitchFamily="18" charset="0"/>
              </a:rPr>
              <a:t>We provide dedicated vehicles to Schools and Colleges in Bengaluru city. Presently we are operating over 110 buses at Sri </a:t>
            </a:r>
            <a:r>
              <a:rPr lang="en-US" sz="1600" dirty="0" err="1" smtClean="0">
                <a:solidFill>
                  <a:srgbClr val="0070C0"/>
                </a:solidFill>
                <a:ea typeface="Times New Roman" panose="02020603050405020304" pitchFamily="18" charset="0"/>
                <a:cs typeface="Times New Roman" panose="02020603050405020304" pitchFamily="18" charset="0"/>
              </a:rPr>
              <a:t>Kumaran’s</a:t>
            </a:r>
            <a:r>
              <a:rPr lang="en-US" sz="1600" dirty="0" smtClean="0">
                <a:solidFill>
                  <a:srgbClr val="0070C0"/>
                </a:solidFill>
                <a:ea typeface="Times New Roman" panose="02020603050405020304" pitchFamily="18" charset="0"/>
                <a:cs typeface="Times New Roman" panose="02020603050405020304" pitchFamily="18" charset="0"/>
              </a:rPr>
              <a:t> School, BASE College, JSS College, GR School and few more reputed institutions.</a:t>
            </a:r>
            <a:endParaRPr lang="en-US" sz="1100" dirty="0" smtClean="0">
              <a:solidFill>
                <a:srgbClr val="0070C0"/>
              </a:solidFill>
              <a:ea typeface="Times New Roman" panose="02020603050405020304" pitchFamily="18" charset="0"/>
              <a:cs typeface="Times New Roman" panose="02020603050405020304" pitchFamily="18" charset="0"/>
            </a:endParaRPr>
          </a:p>
          <a:p>
            <a:pPr algn="just"/>
            <a:endParaRPr lang="en-US" sz="1100" dirty="0">
              <a:solidFill>
                <a:srgbClr val="0070C0"/>
              </a:solidFill>
              <a:ea typeface="Times New Roman" panose="02020603050405020304" pitchFamily="18" charset="0"/>
              <a:cs typeface="Times New Roman" panose="02020603050405020304" pitchFamily="18" charset="0"/>
            </a:endParaRPr>
          </a:p>
          <a:p>
            <a:pPr algn="just"/>
            <a:r>
              <a:rPr lang="en-US" sz="1600" dirty="0">
                <a:solidFill>
                  <a:srgbClr val="0070C0"/>
                </a:solidFill>
                <a:ea typeface="Times New Roman" panose="02020603050405020304" pitchFamily="18" charset="0"/>
                <a:cs typeface="Times New Roman" panose="02020603050405020304" pitchFamily="18" charset="0"/>
              </a:rPr>
              <a:t>We leave no stone unturned to make sure your kids have a comfortable journey to and from school. All our school operating vehicles are fitted with state of art technology enabled GPS devices to track and monitor vehicle movement and ensure timely arrival and departure</a:t>
            </a:r>
            <a:r>
              <a:rPr lang="en-US" sz="1600" dirty="0" smtClean="0">
                <a:solidFill>
                  <a:srgbClr val="0070C0"/>
                </a:solidFill>
                <a:ea typeface="Times New Roman" panose="02020603050405020304" pitchFamily="18" charset="0"/>
                <a:cs typeface="Times New Roman" panose="02020603050405020304" pitchFamily="18" charset="0"/>
              </a:rPr>
              <a:t>.</a:t>
            </a:r>
          </a:p>
          <a:p>
            <a:pPr algn="just"/>
            <a:endParaRPr lang="en-US" sz="1600" dirty="0">
              <a:solidFill>
                <a:srgbClr val="0070C0"/>
              </a:solidFill>
              <a:ea typeface="Times New Roman" panose="02020603050405020304" pitchFamily="18" charset="0"/>
              <a:cs typeface="Times New Roman" panose="02020603050405020304" pitchFamily="18" charset="0"/>
            </a:endParaRPr>
          </a:p>
          <a:p>
            <a:pPr algn="just"/>
            <a:r>
              <a:rPr lang="en-US" sz="1600" dirty="0">
                <a:solidFill>
                  <a:srgbClr val="0070C0"/>
                </a:solidFill>
                <a:ea typeface="Times New Roman" panose="02020603050405020304" pitchFamily="18" charset="0"/>
                <a:cs typeface="Times New Roman" panose="02020603050405020304" pitchFamily="18" charset="0"/>
              </a:rPr>
              <a:t>Our on-ground staff handling children are given special training to take care of the safety of the children and make them comfortable</a:t>
            </a:r>
          </a:p>
          <a:p>
            <a:pPr algn="just"/>
            <a:endParaRPr lang="en-US" sz="1600" dirty="0" smtClean="0"/>
          </a:p>
          <a:p>
            <a:pPr algn="just"/>
            <a:r>
              <a:rPr lang="en-US" sz="1600" b="1" i="1" dirty="0">
                <a:solidFill>
                  <a:srgbClr val="0070C0"/>
                </a:solidFill>
                <a:ea typeface="Times New Roman" panose="02020603050405020304" pitchFamily="18" charset="0"/>
                <a:cs typeface="Times New Roman" panose="02020603050405020304" pitchFamily="18" charset="0"/>
              </a:rPr>
              <a:t>Our Children are our future</a:t>
            </a:r>
            <a:r>
              <a:rPr lang="en-US" sz="1600" dirty="0">
                <a:solidFill>
                  <a:srgbClr val="0070C0"/>
                </a:solidFill>
                <a:ea typeface="Times New Roman" panose="02020603050405020304" pitchFamily="18" charset="0"/>
                <a:cs typeface="Times New Roman" panose="02020603050405020304" pitchFamily="18" charset="0"/>
              </a:rPr>
              <a:t>. We take that extra care to ensure each child commutes safely and comfortably. </a:t>
            </a:r>
          </a:p>
        </p:txBody>
      </p:sp>
      <p:pic>
        <p:nvPicPr>
          <p:cNvPr id="9" name="Picture 8" descr="http://www.buses.tatamotors.com/products/images/712-skool-36-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8783" y="1687965"/>
            <a:ext cx="3162376" cy="1785096"/>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7503534" y="3652705"/>
            <a:ext cx="3952875" cy="1676400"/>
          </a:xfrm>
          <a:prstGeom prst="rect">
            <a:avLst/>
          </a:prstGeom>
        </p:spPr>
      </p:pic>
    </p:spTree>
    <p:extLst>
      <p:ext uri="{BB962C8B-B14F-4D97-AF65-F5344CB8AC3E}">
        <p14:creationId xmlns:p14="http://schemas.microsoft.com/office/powerpoint/2010/main" val="4241349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552" y="134091"/>
            <a:ext cx="4385431" cy="830997"/>
          </a:xfrm>
          <a:prstGeom prst="rect">
            <a:avLst/>
          </a:prstGeom>
          <a:noFill/>
        </p:spPr>
        <p:txBody>
          <a:bodyPr wrap="none" lIns="91440" tIns="45720" rIns="91440" bIns="45720">
            <a:spAutoFit/>
          </a:bodyPr>
          <a:lstStyle/>
          <a:p>
            <a:r>
              <a:rPr lang="en-U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Accommodation</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TextBox 1"/>
          <p:cNvSpPr txBox="1"/>
          <p:nvPr/>
        </p:nvSpPr>
        <p:spPr>
          <a:xfrm>
            <a:off x="609599" y="1459099"/>
            <a:ext cx="6720115" cy="3293209"/>
          </a:xfrm>
          <a:prstGeom prst="rect">
            <a:avLst/>
          </a:prstGeom>
          <a:noFill/>
        </p:spPr>
        <p:txBody>
          <a:bodyPr wrap="square" rtlCol="0">
            <a:spAutoFit/>
          </a:bodyPr>
          <a:lstStyle/>
          <a:p>
            <a:pPr algn="just"/>
            <a:r>
              <a:rPr lang="en-US" sz="1600" dirty="0">
                <a:solidFill>
                  <a:srgbClr val="0070C0"/>
                </a:solidFill>
                <a:ea typeface="Times New Roman" panose="02020603050405020304" pitchFamily="18" charset="0"/>
                <a:cs typeface="Times New Roman" panose="02020603050405020304" pitchFamily="18" charset="0"/>
              </a:rPr>
              <a:t>We provide customized and tailor made packages as per customer choice. We provide wide variety of packages to all popular destinations in all budgets. </a:t>
            </a:r>
          </a:p>
          <a:p>
            <a:pPr algn="just"/>
            <a:endParaRPr lang="en-US" sz="1600" dirty="0">
              <a:solidFill>
                <a:srgbClr val="0070C0"/>
              </a:solidFill>
              <a:ea typeface="Times New Roman" panose="02020603050405020304" pitchFamily="18" charset="0"/>
              <a:cs typeface="Times New Roman" panose="02020603050405020304" pitchFamily="18" charset="0"/>
            </a:endParaRPr>
          </a:p>
          <a:p>
            <a:pPr algn="just"/>
            <a:r>
              <a:rPr lang="en-US" sz="1600" dirty="0">
                <a:solidFill>
                  <a:srgbClr val="0070C0"/>
                </a:solidFill>
                <a:ea typeface="Times New Roman" panose="02020603050405020304" pitchFamily="18" charset="0"/>
                <a:cs typeface="Times New Roman" panose="02020603050405020304" pitchFamily="18" charset="0"/>
              </a:rPr>
              <a:t>Accommodation arranged as per customer choice i.e., Deluxe hotels, Budget hotels, Resorts, Beach side hotels, Cottages, Home stay's and Dormitory.</a:t>
            </a:r>
          </a:p>
          <a:p>
            <a:pPr algn="just"/>
            <a:endParaRPr lang="en-US" sz="1600" dirty="0">
              <a:solidFill>
                <a:srgbClr val="0070C0"/>
              </a:solidFill>
              <a:ea typeface="Times New Roman" panose="02020603050405020304" pitchFamily="18" charset="0"/>
              <a:cs typeface="Times New Roman" panose="02020603050405020304" pitchFamily="18" charset="0"/>
            </a:endParaRPr>
          </a:p>
          <a:p>
            <a:pPr algn="just"/>
            <a:r>
              <a:rPr lang="en-US" sz="1600" dirty="0" smtClean="0">
                <a:solidFill>
                  <a:srgbClr val="0070C0"/>
                </a:solidFill>
                <a:ea typeface="Times New Roman" panose="02020603050405020304" pitchFamily="18" charset="0"/>
                <a:cs typeface="Times New Roman" panose="02020603050405020304" pitchFamily="18" charset="0"/>
              </a:rPr>
              <a:t>Our highly trained staff </a:t>
            </a:r>
            <a:r>
              <a:rPr lang="en-US" sz="1600" dirty="0">
                <a:solidFill>
                  <a:srgbClr val="0070C0"/>
                </a:solidFill>
                <a:ea typeface="Times New Roman" panose="02020603050405020304" pitchFamily="18" charset="0"/>
                <a:cs typeface="Times New Roman" panose="02020603050405020304" pitchFamily="18" charset="0"/>
              </a:rPr>
              <a:t>will assist you in designing your package and make your h</a:t>
            </a:r>
            <a:r>
              <a:rPr lang="en-US" sz="1600" dirty="0" smtClean="0">
                <a:solidFill>
                  <a:srgbClr val="0070C0"/>
                </a:solidFill>
                <a:ea typeface="Times New Roman" panose="02020603050405020304" pitchFamily="18" charset="0"/>
                <a:cs typeface="Times New Roman" panose="02020603050405020304" pitchFamily="18" charset="0"/>
              </a:rPr>
              <a:t>oliday </a:t>
            </a:r>
            <a:r>
              <a:rPr lang="en-US" sz="1600" dirty="0">
                <a:solidFill>
                  <a:srgbClr val="0070C0"/>
                </a:solidFill>
                <a:ea typeface="Times New Roman" panose="02020603050405020304" pitchFamily="18" charset="0"/>
                <a:cs typeface="Times New Roman" panose="02020603050405020304" pitchFamily="18" charset="0"/>
              </a:rPr>
              <a:t>memorable.</a:t>
            </a:r>
          </a:p>
          <a:p>
            <a:pPr algn="just"/>
            <a:endParaRPr lang="en-US" sz="1600" dirty="0">
              <a:solidFill>
                <a:srgbClr val="0070C0"/>
              </a:solidFill>
              <a:ea typeface="Times New Roman" panose="02020603050405020304" pitchFamily="18" charset="0"/>
              <a:cs typeface="Times New Roman" panose="02020603050405020304" pitchFamily="18" charset="0"/>
            </a:endParaRPr>
          </a:p>
          <a:p>
            <a:pPr algn="just"/>
            <a:r>
              <a:rPr lang="en-US" sz="1600" dirty="0">
                <a:solidFill>
                  <a:srgbClr val="0070C0"/>
                </a:solidFill>
                <a:ea typeface="Times New Roman" panose="02020603050405020304" pitchFamily="18" charset="0"/>
                <a:cs typeface="Times New Roman" panose="02020603050405020304" pitchFamily="18" charset="0"/>
              </a:rPr>
              <a:t>Campfire, Games and other Entertainment programs can be arranged during the tour.</a:t>
            </a:r>
          </a:p>
          <a:p>
            <a:pPr algn="just"/>
            <a:endParaRPr lang="en-US" sz="1600" dirty="0">
              <a:solidFill>
                <a:srgbClr val="0070C0"/>
              </a:solidFill>
              <a:ea typeface="Times New Roman" panose="02020603050405020304" pitchFamily="18" charset="0"/>
              <a:cs typeface="Times New Roman" panose="02020603050405020304" pitchFamily="18" charset="0"/>
            </a:endParaRPr>
          </a:p>
          <a:p>
            <a:pPr algn="just"/>
            <a:r>
              <a:rPr lang="en-US" sz="1600" dirty="0">
                <a:solidFill>
                  <a:srgbClr val="0070C0"/>
                </a:solidFill>
                <a:ea typeface="Times New Roman" panose="02020603050405020304" pitchFamily="18" charset="0"/>
                <a:cs typeface="Times New Roman" panose="02020603050405020304" pitchFamily="18" charset="0"/>
              </a:rPr>
              <a:t>We assist in vehicle booking for sight seeing at the desired destinations.</a:t>
            </a:r>
          </a:p>
        </p:txBody>
      </p:sp>
      <p:pic>
        <p:nvPicPr>
          <p:cNvPr id="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4364" y="1662193"/>
            <a:ext cx="3896636" cy="2435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849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68552" y="134091"/>
            <a:ext cx="2467086" cy="830997"/>
          </a:xfrm>
          <a:prstGeom prst="rect">
            <a:avLst/>
          </a:prstGeom>
          <a:noFill/>
        </p:spPr>
        <p:txBody>
          <a:bodyPr wrap="none" lIns="91440" tIns="45720" rIns="91440" bIns="45720">
            <a:spAutoFit/>
          </a:bodyPr>
          <a:lstStyle/>
          <a:p>
            <a:r>
              <a:rPr lang="en-US" sz="48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Ticketing</a:t>
            </a:r>
            <a:endParaRPr lang="en-US"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625230" y="1615856"/>
            <a:ext cx="5760305" cy="3046988"/>
          </a:xfrm>
          <a:prstGeom prst="rect">
            <a:avLst/>
          </a:prstGeom>
          <a:noFill/>
        </p:spPr>
        <p:txBody>
          <a:bodyPr wrap="square" rtlCol="0">
            <a:spAutoFit/>
          </a:bodyPr>
          <a:lstStyle/>
          <a:p>
            <a:pPr algn="just">
              <a:lnSpc>
                <a:spcPct val="150000"/>
              </a:lnSpc>
            </a:pPr>
            <a:r>
              <a:rPr lang="en-US" altLang="en-US" sz="1600" dirty="0" smtClean="0">
                <a:solidFill>
                  <a:srgbClr val="0070C0"/>
                </a:solidFill>
                <a:cs typeface="Times New Roman" panose="02020603050405020304" pitchFamily="18" charset="0"/>
              </a:rPr>
              <a:t>We assist customers in booking Train &amp; Bus tickets to all destinations.</a:t>
            </a:r>
          </a:p>
          <a:p>
            <a:pPr marL="285750" indent="-285750" algn="just">
              <a:lnSpc>
                <a:spcPct val="150000"/>
              </a:lnSpc>
              <a:buFont typeface="Arial" panose="020B0604020202020204" pitchFamily="34" charset="0"/>
              <a:buChar char="•"/>
            </a:pPr>
            <a:r>
              <a:rPr lang="en-US" altLang="en-US" sz="1600" dirty="0" smtClean="0">
                <a:solidFill>
                  <a:srgbClr val="0070C0"/>
                </a:solidFill>
                <a:cs typeface="Times New Roman" panose="02020603050405020304" pitchFamily="18" charset="0"/>
              </a:rPr>
              <a:t>We provide tickets for package tours conducted by KSTDC, APTDC, ITDC and other tour operators.</a:t>
            </a:r>
          </a:p>
          <a:p>
            <a:pPr marL="285750" indent="-285750" algn="just">
              <a:lnSpc>
                <a:spcPct val="150000"/>
              </a:lnSpc>
              <a:buFont typeface="Arial" panose="020B0604020202020204" pitchFamily="34" charset="0"/>
              <a:buChar char="•"/>
            </a:pPr>
            <a:r>
              <a:rPr lang="en-US" altLang="en-US" sz="1600" dirty="0">
                <a:solidFill>
                  <a:srgbClr val="0070C0"/>
                </a:solidFill>
                <a:cs typeface="Times New Roman" panose="02020603050405020304" pitchFamily="18" charset="0"/>
              </a:rPr>
              <a:t>Booking </a:t>
            </a:r>
            <a:r>
              <a:rPr lang="en-US" altLang="en-US" sz="1600" dirty="0" smtClean="0">
                <a:solidFill>
                  <a:srgbClr val="0070C0"/>
                </a:solidFill>
                <a:cs typeface="Times New Roman" panose="02020603050405020304" pitchFamily="18" charset="0"/>
              </a:rPr>
              <a:t>of Air &amp; Cruise </a:t>
            </a:r>
            <a:r>
              <a:rPr lang="en-US" altLang="en-US" sz="1600" dirty="0">
                <a:solidFill>
                  <a:srgbClr val="0070C0"/>
                </a:solidFill>
                <a:cs typeface="Times New Roman" panose="02020603050405020304" pitchFamily="18" charset="0"/>
              </a:rPr>
              <a:t>Ticketing - Domestic &amp; International</a:t>
            </a:r>
            <a:r>
              <a:rPr lang="en-US" altLang="en-US" sz="1600" dirty="0" smtClean="0">
                <a:solidFill>
                  <a:srgbClr val="0070C0"/>
                </a:solidFill>
                <a:cs typeface="Times New Roman" panose="02020603050405020304" pitchFamily="18" charset="0"/>
              </a:rPr>
              <a:t>.</a:t>
            </a:r>
            <a:endParaRPr lang="en-US" altLang="en-US" sz="1600" dirty="0">
              <a:solidFill>
                <a:srgbClr val="0070C0"/>
              </a:solidFill>
              <a:cs typeface="Times New Roman" panose="02020603050405020304" pitchFamily="18" charset="0"/>
            </a:endParaRPr>
          </a:p>
          <a:p>
            <a:pPr marL="285750" indent="-285750" algn="just">
              <a:lnSpc>
                <a:spcPct val="150000"/>
              </a:lnSpc>
              <a:buFont typeface="Arial" panose="020B0604020202020204" pitchFamily="34" charset="0"/>
              <a:buChar char="•"/>
            </a:pPr>
            <a:r>
              <a:rPr lang="en-US" altLang="en-US" sz="1600" dirty="0">
                <a:solidFill>
                  <a:srgbClr val="0070C0"/>
                </a:solidFill>
                <a:cs typeface="Times New Roman" panose="02020603050405020304" pitchFamily="18" charset="0"/>
              </a:rPr>
              <a:t>Assistance </a:t>
            </a:r>
            <a:r>
              <a:rPr lang="en-US" altLang="en-US" sz="1600" dirty="0" smtClean="0">
                <a:solidFill>
                  <a:srgbClr val="0070C0"/>
                </a:solidFill>
                <a:cs typeface="Times New Roman" panose="02020603050405020304" pitchFamily="18" charset="0"/>
              </a:rPr>
              <a:t>In </a:t>
            </a:r>
            <a:r>
              <a:rPr lang="en-US" altLang="en-US" sz="1600" dirty="0">
                <a:solidFill>
                  <a:srgbClr val="0070C0"/>
                </a:solidFill>
                <a:cs typeface="Times New Roman" panose="02020603050405020304" pitchFamily="18" charset="0"/>
              </a:rPr>
              <a:t>Visa.</a:t>
            </a:r>
          </a:p>
          <a:p>
            <a:pPr marL="285750" indent="-285750" algn="just">
              <a:lnSpc>
                <a:spcPct val="150000"/>
              </a:lnSpc>
              <a:buFont typeface="Arial" panose="020B0604020202020204" pitchFamily="34" charset="0"/>
              <a:buChar char="•"/>
            </a:pPr>
            <a:r>
              <a:rPr lang="en-US" altLang="en-US" sz="1600" dirty="0">
                <a:solidFill>
                  <a:srgbClr val="0070C0"/>
                </a:solidFill>
                <a:cs typeface="Times New Roman" panose="02020603050405020304" pitchFamily="18" charset="0"/>
              </a:rPr>
              <a:t>Assistance In Foreign Exchange</a:t>
            </a:r>
            <a:r>
              <a:rPr lang="en-US" altLang="en-US" sz="1600" dirty="0" smtClean="0">
                <a:solidFill>
                  <a:srgbClr val="0070C0"/>
                </a:solidFill>
                <a:cs typeface="Times New Roman" panose="02020603050405020304" pitchFamily="18" charset="0"/>
              </a:rPr>
              <a:t>.</a:t>
            </a:r>
          </a:p>
          <a:p>
            <a:pPr marL="285750" indent="-285750" algn="just">
              <a:lnSpc>
                <a:spcPct val="150000"/>
              </a:lnSpc>
              <a:buFont typeface="Arial" panose="020B0604020202020204" pitchFamily="34" charset="0"/>
              <a:buChar char="•"/>
            </a:pPr>
            <a:r>
              <a:rPr lang="en-US" altLang="en-US" sz="1600" dirty="0" smtClean="0">
                <a:solidFill>
                  <a:srgbClr val="0070C0"/>
                </a:solidFill>
                <a:cs typeface="Times New Roman" panose="02020603050405020304" pitchFamily="18" charset="0"/>
              </a:rPr>
              <a:t>Assistance in Travel Insurance.</a:t>
            </a:r>
            <a:endParaRPr lang="en-US" altLang="en-US" sz="1600" dirty="0">
              <a:solidFill>
                <a:srgbClr val="0070C0"/>
              </a:solidFill>
              <a:cs typeface="Times New Roman" panose="02020603050405020304" pitchFamily="18" charset="0"/>
            </a:endParaRPr>
          </a:p>
        </p:txBody>
      </p:sp>
      <p:pic>
        <p:nvPicPr>
          <p:cNvPr id="6" name="Picture 2" descr="Image result for tick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118" y="3300739"/>
            <a:ext cx="4959353" cy="21679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TDC South India Package Tour Deetai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018" y="1224825"/>
            <a:ext cx="4762500"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978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3066</TotalTime>
  <Words>1429</Words>
  <Application>Microsoft Office PowerPoint</Application>
  <PresentationFormat>Widescreen</PresentationFormat>
  <Paragraphs>198</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 Unicode MS</vt:lpstr>
      <vt:lpstr>Arial</vt:lpstr>
      <vt:lpstr>Arial Black</vt:lpstr>
      <vt:lpstr>Arial Rounded MT Bold</vt:lpstr>
      <vt:lpstr>Calibri</vt:lpstr>
      <vt:lpstr>Calibri Light</vt:lpstr>
      <vt:lpstr>Candara</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Murali N Bharadhwaj</dc:creator>
  <cp:lastModifiedBy>Billing3</cp:lastModifiedBy>
  <cp:revision>373</cp:revision>
  <cp:lastPrinted>2017-10-07T13:36:02Z</cp:lastPrinted>
  <dcterms:created xsi:type="dcterms:W3CDTF">2016-08-05T05:43:40Z</dcterms:created>
  <dcterms:modified xsi:type="dcterms:W3CDTF">2018-09-19T06:56:26Z</dcterms:modified>
</cp:coreProperties>
</file>